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0"/>
  </p:notesMasterIdLst>
  <p:handoutMasterIdLst>
    <p:handoutMasterId r:id="rId21"/>
  </p:handoutMasterIdLst>
  <p:sldIdLst>
    <p:sldId id="296" r:id="rId5"/>
    <p:sldId id="295" r:id="rId6"/>
    <p:sldId id="299" r:id="rId7"/>
    <p:sldId id="300" r:id="rId8"/>
    <p:sldId id="305" r:id="rId9"/>
    <p:sldId id="301" r:id="rId10"/>
    <p:sldId id="302" r:id="rId11"/>
    <p:sldId id="307" r:id="rId12"/>
    <p:sldId id="308" r:id="rId13"/>
    <p:sldId id="310" r:id="rId14"/>
    <p:sldId id="311" r:id="rId15"/>
    <p:sldId id="303" r:id="rId16"/>
    <p:sldId id="312" r:id="rId17"/>
    <p:sldId id="313" r:id="rId18"/>
    <p:sldId id="314" r:id="rId19"/>
  </p:sldIdLst>
  <p:sldSz cx="12192000" cy="6858000"/>
  <p:notesSz cx="6858000" cy="9144000"/>
  <p:defaultTextStyle>
    <a:lvl1pPr marL="18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1pPr>
    <a:lvl2pPr marL="358775"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2pPr>
    <a:lvl3pPr marL="541338"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4pPr>
    <a:lvl5pPr marL="900113"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äsentation" id="{C1D1F947-B22B-48E1-A463-05919867BE44}">
          <p14:sldIdLst>
            <p14:sldId id="296"/>
            <p14:sldId id="295"/>
            <p14:sldId id="299"/>
            <p14:sldId id="300"/>
            <p14:sldId id="305"/>
            <p14:sldId id="301"/>
            <p14:sldId id="302"/>
            <p14:sldId id="307"/>
            <p14:sldId id="308"/>
            <p14:sldId id="310"/>
            <p14:sldId id="311"/>
            <p14:sldId id="303"/>
            <p14:sldId id="312"/>
            <p14:sldId id="313"/>
            <p14:sldId id="314"/>
          </p14:sldIdLst>
        </p14:section>
        <p14:section name="Hinweise" id="{305AC1AC-367B-4B3C-8785-8FBC832F17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BECC43-E45D-3941-8280-144B54B44E84}" name="Kathrin Wanner" initials="KW" userId="S::kathrin.wanner@bwo-langnau.ch::d27dc564-d2ed-4355-a162-2d38bbf57b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66"/>
    <a:srgbClr val="FFFFFF"/>
    <a:srgbClr val="FF66FF"/>
    <a:srgbClr val="F5F5F5"/>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04" autoAdjust="0"/>
  </p:normalViewPr>
  <p:slideViewPr>
    <p:cSldViewPr showGuides="1">
      <p:cViewPr varScale="1">
        <p:scale>
          <a:sx n="58" d="100"/>
          <a:sy n="58" d="100"/>
        </p:scale>
        <p:origin x="880" y="56"/>
      </p:cViewPr>
      <p:guideLst/>
    </p:cSldViewPr>
  </p:slideViewPr>
  <p:outlineViewPr>
    <p:cViewPr>
      <p:scale>
        <a:sx n="33" d="100"/>
        <a:sy n="33" d="100"/>
      </p:scale>
      <p:origin x="0" y="-2442"/>
    </p:cViewPr>
  </p:outlineViewPr>
  <p:notesTextViewPr>
    <p:cViewPr>
      <p:scale>
        <a:sx n="3" d="2"/>
        <a:sy n="3" d="2"/>
      </p:scale>
      <p:origin x="0" y="-3028"/>
    </p:cViewPr>
  </p:notesTextViewPr>
  <p:sorterViewPr>
    <p:cViewPr>
      <p:scale>
        <a:sx n="170" d="100"/>
        <a:sy n="170" d="100"/>
      </p:scale>
      <p:origin x="0" y="0"/>
    </p:cViewPr>
  </p:sorterViewPr>
  <p:notesViewPr>
    <p:cSldViewPr>
      <p:cViewPr varScale="1">
        <p:scale>
          <a:sx n="105" d="100"/>
          <a:sy n="105" d="100"/>
        </p:scale>
        <p:origin x="480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13.01.2025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13.01.2025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a:t>Kurzer Rückblick, wie es zum BLG kam, was ist das Ziel vom BLG?</a:t>
            </a:r>
          </a:p>
          <a:p>
            <a:pPr marL="171450" indent="-171450">
              <a:buFont typeface="Arial" panose="020B0604020202020204" pitchFamily="34" charset="0"/>
              <a:buChar char="•"/>
            </a:pPr>
            <a:r>
              <a:rPr lang="de-CH" dirty="0"/>
              <a:t>Was bedeutet BLG für Institutionen? Orientiert sich sehr an privat wohnenden Menschen mit mehr Selbständigkeit. Was bedeutet das nun für uns?</a:t>
            </a:r>
          </a:p>
          <a:p>
            <a:pPr marL="171450" indent="-171450">
              <a:buFont typeface="Arial" panose="020B0604020202020204" pitchFamily="34" charset="0"/>
              <a:buChar char="•"/>
            </a:pPr>
            <a:r>
              <a:rPr lang="de-CH" dirty="0"/>
              <a:t>Erläuterungen zu den Abklärungen, die durch den Kanton orchestriert werden und wie man zu den Abklärungen zugelassen wird.</a:t>
            </a:r>
          </a:p>
          <a:p>
            <a:pPr marL="171450" indent="-171450">
              <a:buFont typeface="Arial" panose="020B0604020202020204" pitchFamily="34" charset="0"/>
              <a:buChar char="•"/>
            </a:pPr>
            <a:r>
              <a:rPr lang="de-CH" dirty="0"/>
              <a:t>Was sind die nächsten Schritte für uns und für Sie.</a:t>
            </a:r>
          </a:p>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4256409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132E-6DE6-1191-B1F2-FE3A354614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A8E04D-A717-F7EC-0286-2C9865D81858}"/>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9C9846A8-EDF8-C146-20C1-DCC9E9AD7B16}"/>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D2A87DE-5F85-E0DE-CAAB-B5347413037B}"/>
              </a:ext>
            </a:extLst>
          </p:cNvPr>
          <p:cNvSpPr>
            <a:spLocks noGrp="1"/>
          </p:cNvSpPr>
          <p:nvPr>
            <p:ph type="sldNum" sz="quarter" idx="5"/>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380719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8406-FBF0-11E5-3B4A-BE7B66D7FE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0388B2-C600-F965-2097-E897A45CF291}"/>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DA3B3EFC-52B2-5988-0837-1CA0197B27C0}"/>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DB168683-AF20-7887-AC22-814F13077C59}"/>
              </a:ext>
            </a:extLst>
          </p:cNvPr>
          <p:cNvSpPr>
            <a:spLocks noGrp="1"/>
          </p:cNvSpPr>
          <p:nvPr>
            <p:ph type="sldNum" sz="quarter" idx="5"/>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187025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FFA80-8E25-5D7F-1D87-764615F47F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EA1FA5-D741-8E76-7118-8E7D460E8F0F}"/>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99088FC8-006D-E0EA-F9F7-9C105041F2D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F355E26-F6E1-D512-7586-55F9AA6D4286}"/>
              </a:ext>
            </a:extLst>
          </p:cNvPr>
          <p:cNvSpPr>
            <a:spLocks noGrp="1"/>
          </p:cNvSpPr>
          <p:nvPr>
            <p:ph type="sldNum" sz="quarter" idx="5"/>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85447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9B03-76E8-387E-4E90-08E35511D1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2F8474-DD3E-713C-FD5F-E77E7115B5A0}"/>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6BF06CCD-1853-0CE2-8046-44B5736386C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AB9951D1-23F1-16FC-F8DB-B82566EC65A3}"/>
              </a:ext>
            </a:extLst>
          </p:cNvPr>
          <p:cNvSpPr>
            <a:spLocks noGrp="1"/>
          </p:cNvSpPr>
          <p:nvPr>
            <p:ph type="sldNum" sz="quarter" idx="5"/>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394881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D5A7-3290-93F5-F524-2A9336C988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C40725-D8BA-C435-FD89-188103FCCD5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1F52FEE9-9485-221D-743B-DAD731C75A99}"/>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48118AA-65FE-667F-AD0F-983C45AAD55F}"/>
              </a:ext>
            </a:extLst>
          </p:cNvPr>
          <p:cNvSpPr>
            <a:spLocks noGrp="1"/>
          </p:cNvSpPr>
          <p:nvPr>
            <p:ph type="sldNum" sz="quarter" idx="5"/>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232102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5B76-4729-658E-996B-2189EACDBDC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B7E791-F7C7-C9A9-AD6F-9D9C838D7681}"/>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DE768996-15EB-F0C8-A102-F6547ED4E6F6}"/>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FDE512F-ABBA-CE6C-46E3-586BA5EF39EE}"/>
              </a:ext>
            </a:extLst>
          </p:cNvPr>
          <p:cNvSpPr>
            <a:spLocks noGrp="1"/>
          </p:cNvSpPr>
          <p:nvPr>
            <p:ph type="sldNum" sz="quarter" idx="5"/>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150798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89976-5260-051A-8AFB-5DE47719C6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C20037-005D-AF1C-F5E0-B47E85F7A3D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EEAB0141-3E71-EDF1-FBC5-54B17B7C1C26}"/>
              </a:ext>
            </a:extLst>
          </p:cNvPr>
          <p:cNvSpPr>
            <a:spLocks noGrp="1"/>
          </p:cNvSpPr>
          <p:nvPr>
            <p:ph type="body" idx="1"/>
          </p:nvPr>
        </p:nvSpPr>
        <p:spPr/>
        <p:txBody>
          <a:bodyPr/>
          <a:lstStyle/>
          <a:p>
            <a:r>
              <a:rPr lang="de-CH" dirty="0"/>
              <a:t>Subsidiarität, alle SV abgeklärt</a:t>
            </a:r>
          </a:p>
          <a:p>
            <a:endParaRPr lang="de-CH" dirty="0"/>
          </a:p>
          <a:p>
            <a:r>
              <a:rPr lang="de-CH" sz="1100" b="0" i="0" dirty="0">
                <a:solidFill>
                  <a:srgbClr val="000000"/>
                </a:solidFill>
                <a:effectLst/>
                <a:latin typeface="Aptos" panose="020B0004020202020204" pitchFamily="34" charset="0"/>
              </a:rPr>
              <a:t>Mit dem neuen Gesetz über die Leistungen für Menschen mit Behinderungen gibt es im Kanton Bern einen Paradigmenwechsel: Bisher flossen die Gelder des Kantons für die Leistungen direkt an die Institutionen. Künftig werden die Leistungen an die Menschen mit Behinderungen ausbezahlt. Damit erhalten die Menschen mit Behinderung mehr Möglichkeiten zwischen unterschiedlichen Angeboten und Leistungserbringenden zu wählen. Das Gesetz ermöglicht Menschen mit Behinderungen somit ein ihren Einschränkungen angepasstes, autonomeres und selbstständigeres Leben, schliesst </a:t>
            </a:r>
            <a:r>
              <a:rPr lang="de-CH" sz="1100" b="0" i="0" dirty="0">
                <a:solidFill>
                  <a:srgbClr val="000000"/>
                </a:solidFill>
                <a:effectLst/>
                <a:highlight>
                  <a:srgbClr val="FFFF00"/>
                </a:highlight>
                <a:latin typeface="Aptos" panose="020B0004020202020204" pitchFamily="34" charset="0"/>
              </a:rPr>
              <a:t>Systemlücken</a:t>
            </a:r>
            <a:r>
              <a:rPr lang="de-CH" sz="1100" b="0" i="0" dirty="0">
                <a:solidFill>
                  <a:srgbClr val="000000"/>
                </a:solidFill>
                <a:effectLst/>
                <a:latin typeface="Aptos" panose="020B0004020202020204" pitchFamily="34" charset="0"/>
              </a:rPr>
              <a:t> und stellt eine </a:t>
            </a:r>
            <a:r>
              <a:rPr lang="de-CH" sz="1100" b="0" i="0" dirty="0">
                <a:solidFill>
                  <a:srgbClr val="000000"/>
                </a:solidFill>
                <a:effectLst/>
                <a:highlight>
                  <a:srgbClr val="FFFF00"/>
                </a:highlight>
                <a:latin typeface="Aptos" panose="020B0004020202020204" pitchFamily="34" charset="0"/>
              </a:rPr>
              <a:t>effiziente Finanzierung der Assistenzleistungen </a:t>
            </a:r>
            <a:r>
              <a:rPr lang="de-CH" sz="1100" b="0" i="0" dirty="0">
                <a:solidFill>
                  <a:srgbClr val="000000"/>
                </a:solidFill>
                <a:effectLst/>
                <a:latin typeface="Aptos" panose="020B0004020202020204" pitchFamily="34" charset="0"/>
              </a:rPr>
              <a:t>sicher.’</a:t>
            </a:r>
            <a:endParaRPr lang="de-CH" dirty="0"/>
          </a:p>
          <a:p>
            <a:endParaRPr lang="de-CH" dirty="0"/>
          </a:p>
        </p:txBody>
      </p:sp>
      <p:sp>
        <p:nvSpPr>
          <p:cNvPr id="4" name="Foliennummernplatzhalter 3">
            <a:extLst>
              <a:ext uri="{FF2B5EF4-FFF2-40B4-BE49-F238E27FC236}">
                <a16:creationId xmlns:a16="http://schemas.microsoft.com/office/drawing/2014/main" id="{0794D265-03E2-5F8C-C4AE-E1586CB602FB}"/>
              </a:ext>
            </a:extLst>
          </p:cNvPr>
          <p:cNvSpPr>
            <a:spLocks noGrp="1"/>
          </p:cNvSpPr>
          <p:nvPr>
            <p:ph type="sldNum" sz="quarter" idx="5"/>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428975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91FC-427D-6DF2-845F-F27E90709D4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084610-4A52-52D3-6B69-061CC92FB6FF}"/>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F9DFBFCE-5D2B-F16F-3205-2C1FCF4FE1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C91F5D8-2E75-9177-58D3-36F46D2B8DC4}"/>
              </a:ext>
            </a:extLst>
          </p:cNvPr>
          <p:cNvSpPr>
            <a:spLocks noGrp="1"/>
          </p:cNvSpPr>
          <p:nvPr>
            <p:ph type="sldNum" sz="quarter" idx="5"/>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77142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F679-EBF7-BB53-20A8-C5AA5F6D7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9952765-D986-02CE-20DA-416F54E1FABD}"/>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11700CB8-A02D-7947-82E9-5539C9FB672A}"/>
              </a:ext>
            </a:extLst>
          </p:cNvPr>
          <p:cNvSpPr>
            <a:spLocks noGrp="1"/>
          </p:cNvSpPr>
          <p:nvPr>
            <p:ph type="body" idx="1"/>
          </p:nvPr>
        </p:nvSpPr>
        <p:spPr/>
        <p:txBody>
          <a:bodyPr/>
          <a:lstStyle/>
          <a:p>
            <a:r>
              <a:rPr lang="de-CH" dirty="0"/>
              <a:t>Im IHP werden die personalen Leistungen erfasst, die notwendig sind, damit eine Person eine möglichst barrierefreie Teilhabe erleben kann. Im IHP spielt die Selbstbestimmung, die Partizipation und die Inklusion eine zentrale Rolle. Die Person mit Behinderung steht im Zentrum. Das Ausfüllen der Fragebogen soll deswegen auch in einem Miteinander entstehen. Zum Ablauf werde ich später noch genaueres erläutern. </a:t>
            </a:r>
          </a:p>
          <a:p>
            <a:r>
              <a:rPr lang="de-CH" dirty="0"/>
              <a:t>Zum ICF: Einige Kennen allenfalls das </a:t>
            </a:r>
            <a:r>
              <a:rPr lang="de-CH" dirty="0" err="1"/>
              <a:t>Klassifizieruzngssystem</a:t>
            </a:r>
            <a:r>
              <a:rPr lang="de-CH" dirty="0"/>
              <a:t> in der Medizin, das ICD oder das ICD 10, welches für psychische Erkrankungen verwendet </a:t>
            </a:r>
            <a:r>
              <a:rPr lang="de-CH"/>
              <a:t>wird. </a:t>
            </a:r>
            <a:r>
              <a:rPr lang="de-CH" dirty="0"/>
              <a:t>Damit ist es möglich Gesundheitsprobleme im Leben einer Person zu benennen und festzustellen, wie diese beeinflusst werden können, bzw. was notwendig ist, damit das gesundheitliche Problem nicht zu einem Ausschluss führt. Bei uns in der BWO arbeiten wir bereits seit 2003 nach den Grundsätzen des ICF. Für die BWO ist dies also nicht neu. </a:t>
            </a:r>
            <a:r>
              <a:rPr lang="de-CH" dirty="0" err="1"/>
              <a:t>Bsp</a:t>
            </a:r>
            <a:r>
              <a:rPr lang="de-CH" dirty="0"/>
              <a:t>: </a:t>
            </a:r>
            <a:r>
              <a:rPr lang="de-CH" dirty="0" err="1"/>
              <a:t>Biografiearbeit</a:t>
            </a:r>
            <a:r>
              <a:rPr lang="de-CH" dirty="0"/>
              <a:t>.</a:t>
            </a:r>
          </a:p>
          <a:p>
            <a:r>
              <a:rPr lang="de-CH" dirty="0"/>
              <a:t>Ich gebe einen Fragebogen herum.</a:t>
            </a:r>
          </a:p>
          <a:p>
            <a:r>
              <a:rPr lang="de-CH" dirty="0"/>
              <a:t>3 Hauptfragebogen: Dort werden die gesundheitlichen Aspekte, Kommunikationsmöglichkeiten, Ist-Zustand und Zukunftswünsche erfasst. Daraus entwickeln sich dann die Ziele, bei uns Handlungspläne, welche wiederum Massnahmen ergeben.</a:t>
            </a:r>
          </a:p>
          <a:p>
            <a:pPr defTabSz="965881">
              <a:defRPr/>
            </a:pPr>
            <a:r>
              <a:rPr lang="de-CH" sz="1100" dirty="0"/>
              <a:t>Aktivität gem. ICF bedeutet Durchführung einer Handlung durch eine Person: wenn in den Lebensbereichen Lernen, Aufgaben, Kommunikation und Mobilität eine Beeinträchtigung besteht, gibt das Hinweise auf eingeschränkte Teilhabe in den anderen 5 Lebensbereichen.</a:t>
            </a:r>
          </a:p>
          <a:p>
            <a:endParaRPr lang="de-CH" dirty="0"/>
          </a:p>
          <a:p>
            <a:r>
              <a:rPr lang="de-CH" dirty="0"/>
              <a:t>Bogen selbst- und fremdverletzende Verhaltensweisen: dieser Fragebogen wird durch eine Fachperson ausgefüllt. Wird </a:t>
            </a:r>
            <a:r>
              <a:rPr lang="de-CH" dirty="0" err="1"/>
              <a:t>va</a:t>
            </a:r>
            <a:r>
              <a:rPr lang="de-CH" dirty="0"/>
              <a:t> für die ehemaligen KBS Plätze verwendet.</a:t>
            </a:r>
          </a:p>
          <a:p>
            <a:endParaRPr lang="de-CH" dirty="0"/>
          </a:p>
        </p:txBody>
      </p:sp>
      <p:sp>
        <p:nvSpPr>
          <p:cNvPr id="4" name="Foliennummernplatzhalter 3">
            <a:extLst>
              <a:ext uri="{FF2B5EF4-FFF2-40B4-BE49-F238E27FC236}">
                <a16:creationId xmlns:a16="http://schemas.microsoft.com/office/drawing/2014/main" id="{E95FC505-DDB3-4D71-DF78-D816F03965C6}"/>
              </a:ext>
            </a:extLst>
          </p:cNvPr>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221724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CA0B-8727-8F4F-C3E0-DC01FF23E1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8BC1BE-46CF-6E2B-A580-F97EC65474BD}"/>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49478AF3-5587-9B5A-91F9-DD4FA4DD4F0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0EA4687-661D-8837-F062-4868BC061B12}"/>
              </a:ext>
            </a:extLst>
          </p:cNvPr>
          <p:cNvSpPr>
            <a:spLocks noGrp="1"/>
          </p:cNvSpPr>
          <p:nvPr>
            <p:ph type="sldNum" sz="quarter" idx="5"/>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4866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2C9B-207B-733C-A413-2CBC73C8D5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68CC27-6E13-D91F-C9E1-D18A27ADD37C}"/>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3B1D336C-3F34-7EB9-97A5-2F115B8DFA8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D7EE5EF-F135-F07A-1402-22393D149B53}"/>
              </a:ext>
            </a:extLst>
          </p:cNvPr>
          <p:cNvSpPr>
            <a:spLocks noGrp="1"/>
          </p:cNvSpPr>
          <p:nvPr>
            <p:ph type="sldNum" sz="quarter" idx="5"/>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165587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8394-6C46-162A-4482-23F7913083B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0CDBA9-C524-A952-85A4-E184F04BFE5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E5A1FE9D-C97E-84CE-71E2-5D84C6EF863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8960381-E8F6-6475-10B1-47970AD0C2CC}"/>
              </a:ext>
            </a:extLst>
          </p:cNvPr>
          <p:cNvSpPr>
            <a:spLocks noGrp="1"/>
          </p:cNvSpPr>
          <p:nvPr>
            <p:ph type="sldNum" sz="quarter" idx="5"/>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67842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F5E2-3427-92AB-6753-BBE494E8F4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A1230D-2A68-A517-BEA5-9829FFB7D7CD}"/>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47EB1433-9E31-87A0-9FA9-41A10C4CA0C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6102B28-E7F7-4B02-E014-2310C15C71C6}"/>
              </a:ext>
            </a:extLst>
          </p:cNvPr>
          <p:cNvSpPr>
            <a:spLocks noGrp="1"/>
          </p:cNvSpPr>
          <p:nvPr>
            <p:ph type="sldNum" sz="quarter" idx="5"/>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35636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DFF00AF-0539-42F0-42AA-5521C076CA2C}"/>
              </a:ext>
            </a:extLst>
          </p:cNvPr>
          <p:cNvSpPr/>
          <p:nvPr userDrawn="1"/>
        </p:nvSpPr>
        <p:spPr>
          <a:xfrm>
            <a:off x="10860000" y="0"/>
            <a:ext cx="1332000" cy="16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p:cNvSpPr>
            <a:spLocks noGrp="1"/>
          </p:cNvSpPr>
          <p:nvPr>
            <p:ph type="ctrTitle" hasCustomPrompt="1"/>
          </p:nvPr>
        </p:nvSpPr>
        <p:spPr>
          <a:xfrm>
            <a:off x="734071" y="1577975"/>
            <a:ext cx="10738792" cy="2599836"/>
          </a:xfrm>
        </p:spPr>
        <p:txBody>
          <a:bodyPr anchor="b"/>
          <a:lstStyle>
            <a:lvl1pPr algn="l">
              <a:defRPr sz="7000">
                <a:solidFill>
                  <a:schemeClr val="accent1"/>
                </a:solidFill>
              </a:defRPr>
            </a:lvl1pPr>
          </a:lstStyle>
          <a:p>
            <a:r>
              <a:rPr lang="de-CH" dirty="0"/>
              <a:t>Titel hinzufügen</a:t>
            </a:r>
          </a:p>
        </p:txBody>
      </p:sp>
      <p:sp>
        <p:nvSpPr>
          <p:cNvPr id="3" name="Untertitel 2"/>
          <p:cNvSpPr>
            <a:spLocks noGrp="1"/>
          </p:cNvSpPr>
          <p:nvPr>
            <p:ph type="subTitle" idx="1" hasCustomPrompt="1"/>
          </p:nvPr>
        </p:nvSpPr>
        <p:spPr>
          <a:xfrm>
            <a:off x="734071" y="4269886"/>
            <a:ext cx="10738792" cy="1655762"/>
          </a:xfrm>
        </p:spPr>
        <p:txBody>
          <a:bodyPr/>
          <a:lstStyle>
            <a:lvl1pPr marL="0" indent="0" algn="l">
              <a:buNone/>
              <a:defRPr sz="3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Untertitel hinzufügen</a:t>
            </a:r>
          </a:p>
        </p:txBody>
      </p:sp>
      <p:pic>
        <p:nvPicPr>
          <p:cNvPr id="5" name="Grafik 4">
            <a:extLst>
              <a:ext uri="{FF2B5EF4-FFF2-40B4-BE49-F238E27FC236}">
                <a16:creationId xmlns:a16="http://schemas.microsoft.com/office/drawing/2014/main" id="{9F810140-4EB4-8988-C201-1BB6F1163315}"/>
              </a:ext>
            </a:extLst>
          </p:cNvPr>
          <p:cNvPicPr>
            <a:picLocks noChangeAspect="1"/>
          </p:cNvPicPr>
          <p:nvPr userDrawn="1"/>
        </p:nvPicPr>
        <p:blipFill>
          <a:blip r:embed="rId2"/>
          <a:stretch>
            <a:fillRect/>
          </a:stretch>
        </p:blipFill>
        <p:spPr>
          <a:xfrm>
            <a:off x="10913393" y="159619"/>
            <a:ext cx="1116000" cy="1478041"/>
          </a:xfrm>
          <a:prstGeom prst="rect">
            <a:avLst/>
          </a:prstGeom>
        </p:spPr>
      </p:pic>
      <p:sp>
        <p:nvSpPr>
          <p:cNvPr id="4" name="Datumsplatzhalter 3">
            <a:extLst>
              <a:ext uri="{FF2B5EF4-FFF2-40B4-BE49-F238E27FC236}">
                <a16:creationId xmlns:a16="http://schemas.microsoft.com/office/drawing/2014/main" id="{AFCC9ED0-E591-8DC9-BB14-8283D8242645}"/>
              </a:ext>
            </a:extLst>
          </p:cNvPr>
          <p:cNvSpPr>
            <a:spLocks noGrp="1"/>
          </p:cNvSpPr>
          <p:nvPr>
            <p:ph type="dt" sz="half" idx="10"/>
          </p:nvPr>
        </p:nvSpPr>
        <p:spPr/>
        <p:txBody>
          <a:bodyPr/>
          <a:lstStyle/>
          <a:p>
            <a:fld id="{E605D1CE-3D81-44CA-A80D-7BC9010CDE37}" type="datetime4">
              <a:rPr lang="de-CH" smtClean="0"/>
              <a:pPr/>
              <a:t>13. Januar 2025</a:t>
            </a:fld>
            <a:endParaRPr lang="de-CH" dirty="0"/>
          </a:p>
        </p:txBody>
      </p:sp>
      <p:sp>
        <p:nvSpPr>
          <p:cNvPr id="8" name="Fußzeilenplatzhalter 7">
            <a:extLst>
              <a:ext uri="{FF2B5EF4-FFF2-40B4-BE49-F238E27FC236}">
                <a16:creationId xmlns:a16="http://schemas.microsoft.com/office/drawing/2014/main" id="{EB15F9F1-BE75-A89D-E451-5FAB9F518FE2}"/>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11" name="Foliennummernplatzhalter 10">
            <a:extLst>
              <a:ext uri="{FF2B5EF4-FFF2-40B4-BE49-F238E27FC236}">
                <a16:creationId xmlns:a16="http://schemas.microsoft.com/office/drawing/2014/main" id="{64BB7125-7583-F68A-21E2-CD583B82EE01}"/>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ild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7894799" y="1576800"/>
            <a:ext cx="3578400" cy="4351338"/>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00BA0AC-0CE1-4AD9-9BE1-843FCAFECA34}" type="datetime4">
              <a:rPr lang="de-CH" smtClean="0"/>
              <a:t>13. Januar 2025</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a:off x="10727900" y="6453336"/>
            <a:ext cx="745299" cy="144016"/>
          </a:xfrm>
        </p:spPr>
        <p:txBody>
          <a:bodyPr/>
          <a:lstStyle/>
          <a:p>
            <a:fld id="{442AD375-037F-43D0-B059-5172DA06796A}" type="slidenum">
              <a:rPr lang="de-CH" smtClean="0"/>
              <a:pPr/>
              <a:t>‹Nr.›</a:t>
            </a:fld>
            <a:endParaRPr lang="de-CH" dirty="0"/>
          </a:p>
        </p:txBody>
      </p:sp>
      <p:sp>
        <p:nvSpPr>
          <p:cNvPr id="7" name="Inhaltsplatzhalter 2">
            <a:extLst>
              <a:ext uri="{FF2B5EF4-FFF2-40B4-BE49-F238E27FC236}">
                <a16:creationId xmlns:a16="http://schemas.microsoft.com/office/drawing/2014/main" id="{F52550AA-026B-586F-6152-690AF37C73DE}"/>
              </a:ext>
            </a:extLst>
          </p:cNvPr>
          <p:cNvSpPr>
            <a:spLocks noGrp="1"/>
          </p:cNvSpPr>
          <p:nvPr>
            <p:ph idx="1" hasCustomPrompt="1"/>
          </p:nvPr>
        </p:nvSpPr>
        <p:spPr>
          <a:xfrm>
            <a:off x="719999" y="1577975"/>
            <a:ext cx="6624000"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73927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720000" y="1576800"/>
            <a:ext cx="10753200" cy="4351338"/>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00BA0AC-0CE1-4AD9-9BE1-843FCAFECA34}" type="datetime4">
              <a:rPr lang="de-CH" smtClean="0"/>
              <a:t>13. Januar 2025</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
        <p:nvSpPr>
          <p:cNvPr id="8" name="Textplatzhalter 7">
            <a:extLst>
              <a:ext uri="{FF2B5EF4-FFF2-40B4-BE49-F238E27FC236}">
                <a16:creationId xmlns:a16="http://schemas.microsoft.com/office/drawing/2014/main" id="{4F8CFE90-9B30-5173-1031-A67FAEC86EA9}"/>
              </a:ext>
            </a:extLst>
          </p:cNvPr>
          <p:cNvSpPr>
            <a:spLocks noGrp="1"/>
          </p:cNvSpPr>
          <p:nvPr>
            <p:ph type="body" sz="quarter" idx="17" hasCustomPrompt="1"/>
          </p:nvPr>
        </p:nvSpPr>
        <p:spPr>
          <a:xfrm>
            <a:off x="720725" y="1278000"/>
            <a:ext cx="9718675" cy="216000"/>
          </a:xfrm>
        </p:spPr>
        <p:txBody>
          <a:bodyPr/>
          <a:lstStyle>
            <a:lvl1pPr marL="0" indent="0">
              <a:lnSpc>
                <a:spcPct val="100000"/>
              </a:lnSpc>
              <a:buNone/>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de-DE" dirty="0"/>
              <a:t>Beschriftung hinzufügen</a:t>
            </a:r>
            <a:endParaRPr lang="de-CH" dirty="0"/>
          </a:p>
        </p:txBody>
      </p:sp>
    </p:spTree>
    <p:extLst>
      <p:ext uri="{BB962C8B-B14F-4D97-AF65-F5344CB8AC3E}">
        <p14:creationId xmlns:p14="http://schemas.microsoft.com/office/powerpoint/2010/main" val="245175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ollflächig hel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0" y="0"/>
            <a:ext cx="12193200" cy="6858000"/>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8" name="Textplatzhalter 7">
            <a:extLst>
              <a:ext uri="{FF2B5EF4-FFF2-40B4-BE49-F238E27FC236}">
                <a16:creationId xmlns:a16="http://schemas.microsoft.com/office/drawing/2014/main" id="{4F8CFE90-9B30-5173-1031-A67FAEC86EA9}"/>
              </a:ext>
            </a:extLst>
          </p:cNvPr>
          <p:cNvSpPr>
            <a:spLocks noGrp="1"/>
          </p:cNvSpPr>
          <p:nvPr>
            <p:ph type="body" sz="quarter" idx="17" hasCustomPrompt="1"/>
          </p:nvPr>
        </p:nvSpPr>
        <p:spPr>
          <a:xfrm>
            <a:off x="720000" y="5939477"/>
            <a:ext cx="10753200" cy="216000"/>
          </a:xfrm>
        </p:spPr>
        <p:txBody>
          <a:bodyPr/>
          <a:lstStyle>
            <a:lvl1pPr marL="0" indent="0">
              <a:lnSpc>
                <a:spcPct val="100000"/>
              </a:lnSpc>
              <a:buNone/>
              <a:defRPr sz="1400" b="1"/>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de-DE" dirty="0"/>
              <a:t>Beschriftung hinzufügen</a:t>
            </a:r>
            <a:endParaRPr lang="de-CH" dirty="0"/>
          </a:p>
        </p:txBody>
      </p:sp>
      <p:sp>
        <p:nvSpPr>
          <p:cNvPr id="9" name="Textplatzhalter 8">
            <a:extLst>
              <a:ext uri="{FF2B5EF4-FFF2-40B4-BE49-F238E27FC236}">
                <a16:creationId xmlns:a16="http://schemas.microsoft.com/office/drawing/2014/main" id="{B883943B-90A3-E985-6D00-6334E1BE260B}"/>
              </a:ext>
            </a:extLst>
          </p:cNvPr>
          <p:cNvSpPr>
            <a:spLocks noGrp="1"/>
          </p:cNvSpPr>
          <p:nvPr>
            <p:ph type="body" sz="quarter" idx="18" hasCustomPrompt="1"/>
          </p:nvPr>
        </p:nvSpPr>
        <p:spPr>
          <a:xfrm>
            <a:off x="10947600" y="162000"/>
            <a:ext cx="1080000" cy="1148400"/>
          </a:xfrm>
          <a:blipFill>
            <a:blip r:embed="rId2"/>
            <a:stretch>
              <a:fillRect/>
            </a:stretch>
          </a:blipFill>
        </p:spPr>
        <p:txBody>
          <a:bodyPr/>
          <a:lstStyle>
            <a:lvl1pPr marL="0" indent="0">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de-DE" dirty="0"/>
              <a:t> </a:t>
            </a:r>
            <a:endParaRPr lang="de-CH" dirty="0"/>
          </a:p>
        </p:txBody>
      </p:sp>
    </p:spTree>
    <p:extLst>
      <p:ext uri="{BB962C8B-B14F-4D97-AF65-F5344CB8AC3E}">
        <p14:creationId xmlns:p14="http://schemas.microsoft.com/office/powerpoint/2010/main" val="301798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vollflächig dunke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0" y="0"/>
            <a:ext cx="12193200" cy="6858000"/>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8" name="Textplatzhalter 7">
            <a:extLst>
              <a:ext uri="{FF2B5EF4-FFF2-40B4-BE49-F238E27FC236}">
                <a16:creationId xmlns:a16="http://schemas.microsoft.com/office/drawing/2014/main" id="{4F8CFE90-9B30-5173-1031-A67FAEC86EA9}"/>
              </a:ext>
            </a:extLst>
          </p:cNvPr>
          <p:cNvSpPr>
            <a:spLocks noGrp="1"/>
          </p:cNvSpPr>
          <p:nvPr>
            <p:ph type="body" sz="quarter" idx="17" hasCustomPrompt="1"/>
          </p:nvPr>
        </p:nvSpPr>
        <p:spPr>
          <a:xfrm>
            <a:off x="720000" y="5939477"/>
            <a:ext cx="10753200" cy="216000"/>
          </a:xfrm>
        </p:spPr>
        <p:txBody>
          <a:bodyPr/>
          <a:lstStyle>
            <a:lvl1pPr marL="0" indent="0">
              <a:lnSpc>
                <a:spcPct val="100000"/>
              </a:lnSpc>
              <a:buNone/>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de-DE" dirty="0"/>
              <a:t>Beschriftung hinzufügen</a:t>
            </a:r>
            <a:endParaRPr lang="de-CH" dirty="0"/>
          </a:p>
        </p:txBody>
      </p:sp>
      <p:sp>
        <p:nvSpPr>
          <p:cNvPr id="9" name="Textplatzhalter 8">
            <a:extLst>
              <a:ext uri="{FF2B5EF4-FFF2-40B4-BE49-F238E27FC236}">
                <a16:creationId xmlns:a16="http://schemas.microsoft.com/office/drawing/2014/main" id="{B883943B-90A3-E985-6D00-6334E1BE260B}"/>
              </a:ext>
            </a:extLst>
          </p:cNvPr>
          <p:cNvSpPr>
            <a:spLocks noGrp="1"/>
          </p:cNvSpPr>
          <p:nvPr>
            <p:ph type="body" sz="quarter" idx="18" hasCustomPrompt="1"/>
          </p:nvPr>
        </p:nvSpPr>
        <p:spPr>
          <a:xfrm>
            <a:off x="10947600" y="162000"/>
            <a:ext cx="1080000" cy="1148400"/>
          </a:xfrm>
          <a:blipFill>
            <a:blip r:embed="rId2"/>
            <a:stretch>
              <a:fillRect/>
            </a:stretch>
          </a:blipFill>
        </p:spPr>
        <p:txBody>
          <a:bodyPr/>
          <a:lstStyle>
            <a:lvl1pPr marL="0" indent="0">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de-DE" dirty="0"/>
              <a:t> </a:t>
            </a:r>
            <a:endParaRPr lang="de-CH" dirty="0"/>
          </a:p>
        </p:txBody>
      </p:sp>
    </p:spTree>
    <p:extLst>
      <p:ext uri="{BB962C8B-B14F-4D97-AF65-F5344CB8AC3E}">
        <p14:creationId xmlns:p14="http://schemas.microsoft.com/office/powerpoint/2010/main" val="312866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8E00859A-4A96-4427-91EB-ACA53DC1002C}" type="datetime4">
              <a:rPr lang="de-CH" smtClean="0"/>
              <a:t>13. Januar 2025</a:t>
            </a:fld>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E50E8455-8BF4-4A67-9C0F-94E3714547A1}" type="datetime4">
              <a:rPr lang="de-CH" smtClean="0"/>
              <a:t>13. Januar 2025</a:t>
            </a:fld>
            <a:endParaRPr lang="de-CH"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34071" y="1577975"/>
            <a:ext cx="10738792" cy="2599836"/>
          </a:xfrm>
        </p:spPr>
        <p:txBody>
          <a:bodyPr anchor="b"/>
          <a:lstStyle>
            <a:lvl1pPr algn="l">
              <a:defRPr sz="7000">
                <a:solidFill>
                  <a:schemeClr val="accent1"/>
                </a:solidFill>
              </a:defRPr>
            </a:lvl1pPr>
          </a:lstStyle>
          <a:p>
            <a:r>
              <a:rPr lang="de-CH" dirty="0"/>
              <a:t>Kapiteltitel hinzufügen</a:t>
            </a:r>
          </a:p>
        </p:txBody>
      </p:sp>
      <p:sp>
        <p:nvSpPr>
          <p:cNvPr id="7" name="Datumsplatzhalter 6">
            <a:extLst>
              <a:ext uri="{FF2B5EF4-FFF2-40B4-BE49-F238E27FC236}">
                <a16:creationId xmlns:a16="http://schemas.microsoft.com/office/drawing/2014/main" id="{6390DD38-2523-594A-D11D-52D5F89DF7D9}"/>
              </a:ext>
            </a:extLst>
          </p:cNvPr>
          <p:cNvSpPr>
            <a:spLocks noGrp="1"/>
          </p:cNvSpPr>
          <p:nvPr>
            <p:ph type="dt" sz="half" idx="10"/>
          </p:nvPr>
        </p:nvSpPr>
        <p:spPr/>
        <p:txBody>
          <a:bodyPr/>
          <a:lstStyle>
            <a:lvl1pPr>
              <a:defRPr>
                <a:solidFill>
                  <a:schemeClr val="bg1"/>
                </a:solidFill>
              </a:defRPr>
            </a:lvl1pPr>
          </a:lstStyle>
          <a:p>
            <a:fld id="{E605D1CE-3D81-44CA-A80D-7BC9010CDE37}" type="datetime4">
              <a:rPr lang="de-CH" smtClean="0"/>
              <a:pPr/>
              <a:t>13. Januar 2025</a:t>
            </a:fld>
            <a:endParaRPr lang="de-CH" dirty="0"/>
          </a:p>
        </p:txBody>
      </p:sp>
      <p:sp>
        <p:nvSpPr>
          <p:cNvPr id="9" name="Fußzeilenplatzhalter 8">
            <a:extLst>
              <a:ext uri="{FF2B5EF4-FFF2-40B4-BE49-F238E27FC236}">
                <a16:creationId xmlns:a16="http://schemas.microsoft.com/office/drawing/2014/main" id="{87183C66-39E5-9AA4-60E5-B8A8156881AD}"/>
              </a:ext>
            </a:extLst>
          </p:cNvPr>
          <p:cNvSpPr>
            <a:spLocks noGrp="1"/>
          </p:cNvSpPr>
          <p:nvPr>
            <p:ph type="ftr" sz="quarter" idx="11"/>
          </p:nvPr>
        </p:nvSpPr>
        <p:spPr/>
        <p:txBody>
          <a:bodyPr/>
          <a:lstStyle>
            <a:lvl1pPr>
              <a:defRPr>
                <a:solidFill>
                  <a:schemeClr val="bg1"/>
                </a:solidFill>
              </a:defRPr>
            </a:lvl1pPr>
          </a:lstStyle>
          <a:p>
            <a:r>
              <a:rPr lang="de-CH"/>
              <a:t>Fusszeile (Ändern über «Einfügen &gt; Kopf- und Fusszeile»)</a:t>
            </a:r>
            <a:endParaRPr lang="de-CH" dirty="0"/>
          </a:p>
        </p:txBody>
      </p:sp>
      <p:sp>
        <p:nvSpPr>
          <p:cNvPr id="10" name="Foliennummernplatzhalter 9">
            <a:extLst>
              <a:ext uri="{FF2B5EF4-FFF2-40B4-BE49-F238E27FC236}">
                <a16:creationId xmlns:a16="http://schemas.microsoft.com/office/drawing/2014/main" id="{7B1C44FB-1ACA-7544-CB69-7FF29320B503}"/>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4" name="Rechteck 3">
            <a:extLst>
              <a:ext uri="{FF2B5EF4-FFF2-40B4-BE49-F238E27FC236}">
                <a16:creationId xmlns:a16="http://schemas.microsoft.com/office/drawing/2014/main" id="{C7DBA71D-6A21-A4E5-FC91-8B35D2143CCA}"/>
              </a:ext>
            </a:extLst>
          </p:cNvPr>
          <p:cNvSpPr/>
          <p:nvPr userDrawn="1"/>
        </p:nvSpPr>
        <p:spPr>
          <a:xfrm>
            <a:off x="0" y="5929312"/>
            <a:ext cx="121932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Tree>
    <p:extLst>
      <p:ext uri="{BB962C8B-B14F-4D97-AF65-F5344CB8AC3E}">
        <p14:creationId xmlns:p14="http://schemas.microsoft.com/office/powerpoint/2010/main" val="379029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p:txBody>
          <a:bodyPr/>
          <a:lstStyle>
            <a:lvl1pPr marL="622300" indent="-622300">
              <a:buFont typeface="+mj-lt"/>
              <a:buAutoNum type="arabicPeriod"/>
              <a:defRPr sz="3000" b="1"/>
            </a:lvl1pPr>
            <a:lvl2pPr marL="982663" indent="-354013">
              <a:defRPr sz="3000"/>
            </a:lvl2pPr>
            <a:lvl3pPr marL="1343025" indent="-363538">
              <a:defRPr sz="3000"/>
            </a:lvl3pPr>
            <a:lvl4pPr marL="1701800" indent="-355600">
              <a:defRPr sz="3000"/>
            </a:lvl4pPr>
            <a:lvl5pPr marL="2062163" indent="-354013">
              <a:defRPr sz="3000"/>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88892606-6F7C-4959-AD15-145BCE832E8A}" type="datetime4">
              <a:rPr lang="de-CH" smtClean="0"/>
              <a:t>13. Januar 2025</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65541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p:txBody>
          <a:bodyPr numCol="2" spcCol="432000"/>
          <a:lstStyle>
            <a:lvl1pPr marL="622300" indent="-622300">
              <a:buFont typeface="+mj-lt"/>
              <a:buAutoNum type="arabicPeriod"/>
              <a:defRPr sz="3000" b="1"/>
            </a:lvl1pPr>
            <a:lvl2pPr marL="982663" indent="-354013">
              <a:defRPr sz="3000"/>
            </a:lvl2pPr>
            <a:lvl3pPr marL="1343025" indent="-363538">
              <a:defRPr sz="3000"/>
            </a:lvl3pPr>
            <a:lvl4pPr marL="1701800" indent="-355600">
              <a:defRPr sz="3000"/>
            </a:lvl4pPr>
            <a:lvl5pPr marL="2062163" indent="-354013">
              <a:defRPr sz="3000"/>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88892606-6F7C-4959-AD15-145BCE832E8A}" type="datetime4">
              <a:rPr lang="de-CH" smtClean="0"/>
              <a:t>13. Januar 2025</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46770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88892606-6F7C-4959-AD15-145BCE832E8A}" type="datetime4">
              <a:rPr lang="de-CH" smtClean="0"/>
              <a:t>13. Januar 2025</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a:xfrm>
            <a:off x="719999" y="1577975"/>
            <a:ext cx="5112000"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88892606-6F7C-4959-AD15-145BCE832E8A}" type="datetime4">
              <a:rPr lang="de-CH" smtClean="0"/>
              <a:t>13. Januar 2025</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a:off x="10727900" y="6453336"/>
            <a:ext cx="745299" cy="144016"/>
          </a:xfrm>
        </p:spPr>
        <p:txBody>
          <a:bodyPr/>
          <a:lstStyle/>
          <a:p>
            <a:fld id="{442AD375-037F-43D0-B059-5172DA06796A}" type="slidenum">
              <a:rPr lang="de-CH" smtClean="0"/>
              <a:pPr/>
              <a:t>‹Nr.›</a:t>
            </a:fld>
            <a:endParaRPr lang="de-CH" dirty="0"/>
          </a:p>
        </p:txBody>
      </p:sp>
      <p:sp>
        <p:nvSpPr>
          <p:cNvPr id="7" name="Inhaltsplatzhalter 2">
            <a:extLst>
              <a:ext uri="{FF2B5EF4-FFF2-40B4-BE49-F238E27FC236}">
                <a16:creationId xmlns:a16="http://schemas.microsoft.com/office/drawing/2014/main" id="{EA54CEE7-FEED-A886-2F95-8D75D34409AC}"/>
              </a:ext>
            </a:extLst>
          </p:cNvPr>
          <p:cNvSpPr>
            <a:spLocks noGrp="1"/>
          </p:cNvSpPr>
          <p:nvPr>
            <p:ph idx="13" hasCustomPrompt="1"/>
          </p:nvPr>
        </p:nvSpPr>
        <p:spPr>
          <a:xfrm>
            <a:off x="6361199" y="1577975"/>
            <a:ext cx="5112000"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56406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und Inhalt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720000" y="1576800"/>
            <a:ext cx="5112000" cy="4351338"/>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00BA0AC-0CE1-4AD9-9BE1-843FCAFECA34}" type="datetime4">
              <a:rPr lang="de-CH" smtClean="0"/>
              <a:t>13. Januar 2025</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
        <p:nvSpPr>
          <p:cNvPr id="7" name="Inhaltsplatzhalter 2">
            <a:extLst>
              <a:ext uri="{FF2B5EF4-FFF2-40B4-BE49-F238E27FC236}">
                <a16:creationId xmlns:a16="http://schemas.microsoft.com/office/drawing/2014/main" id="{E6D9B8D7-5A61-ADFA-B0CD-B02AEF8627BF}"/>
              </a:ext>
            </a:extLst>
          </p:cNvPr>
          <p:cNvSpPr>
            <a:spLocks noGrp="1"/>
          </p:cNvSpPr>
          <p:nvPr>
            <p:ph idx="18" hasCustomPrompt="1"/>
          </p:nvPr>
        </p:nvSpPr>
        <p:spPr>
          <a:xfrm>
            <a:off x="6361199" y="1577975"/>
            <a:ext cx="5112000"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51913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und Inhal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719999" y="1576800"/>
            <a:ext cx="6623965" cy="4351338"/>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00BA0AC-0CE1-4AD9-9BE1-843FCAFECA34}" type="datetime4">
              <a:rPr lang="de-CH" smtClean="0"/>
              <a:t>13. Januar 2025</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
        <p:nvSpPr>
          <p:cNvPr id="7" name="Inhaltsplatzhalter 2">
            <a:extLst>
              <a:ext uri="{FF2B5EF4-FFF2-40B4-BE49-F238E27FC236}">
                <a16:creationId xmlns:a16="http://schemas.microsoft.com/office/drawing/2014/main" id="{E6D9B8D7-5A61-ADFA-B0CD-B02AEF8627BF}"/>
              </a:ext>
            </a:extLst>
          </p:cNvPr>
          <p:cNvSpPr>
            <a:spLocks noGrp="1"/>
          </p:cNvSpPr>
          <p:nvPr>
            <p:ph idx="18" hasCustomPrompt="1"/>
          </p:nvPr>
        </p:nvSpPr>
        <p:spPr>
          <a:xfrm>
            <a:off x="7896199" y="1577975"/>
            <a:ext cx="3576999"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3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6361199" y="1576800"/>
            <a:ext cx="5112000" cy="4351338"/>
          </a:xfrm>
          <a:pattFill prst="lgCheck">
            <a:fgClr>
              <a:schemeClr val="bg1">
                <a:lumMod val="85000"/>
              </a:schemeClr>
            </a:fgClr>
            <a:bgClr>
              <a:schemeClr val="bg1"/>
            </a:bgClr>
          </a:pattFill>
        </p:spPr>
        <p:txBody>
          <a:bodyPr tIns="720000" anchor="ctr"/>
          <a:lstStyle>
            <a:lvl1pPr marL="0" indent="0" algn="ctr">
              <a:buNone/>
              <a:defRPr sz="1200"/>
            </a:lvl1pPr>
          </a:lstStyle>
          <a:p>
            <a:r>
              <a:rPr lang="de-CH" dirty="0"/>
              <a:t>Bild mit Klick auf Symbol hinzufügen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00BA0AC-0CE1-4AD9-9BE1-843FCAFECA34}" type="datetime4">
              <a:rPr lang="de-CH" smtClean="0"/>
              <a:t>13. Januar 2025</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a:off x="10727900" y="6453336"/>
            <a:ext cx="745299" cy="144016"/>
          </a:xfrm>
        </p:spPr>
        <p:txBody>
          <a:bodyPr/>
          <a:lstStyle/>
          <a:p>
            <a:fld id="{442AD375-037F-43D0-B059-5172DA06796A}" type="slidenum">
              <a:rPr lang="de-CH" smtClean="0"/>
              <a:pPr/>
              <a:t>‹Nr.›</a:t>
            </a:fld>
            <a:endParaRPr lang="de-CH" dirty="0"/>
          </a:p>
        </p:txBody>
      </p:sp>
      <p:sp>
        <p:nvSpPr>
          <p:cNvPr id="7" name="Inhaltsplatzhalter 2">
            <a:extLst>
              <a:ext uri="{FF2B5EF4-FFF2-40B4-BE49-F238E27FC236}">
                <a16:creationId xmlns:a16="http://schemas.microsoft.com/office/drawing/2014/main" id="{F52550AA-026B-586F-6152-690AF37C73DE}"/>
              </a:ext>
            </a:extLst>
          </p:cNvPr>
          <p:cNvSpPr>
            <a:spLocks noGrp="1"/>
          </p:cNvSpPr>
          <p:nvPr>
            <p:ph idx="1" hasCustomPrompt="1"/>
          </p:nvPr>
        </p:nvSpPr>
        <p:spPr>
          <a:xfrm>
            <a:off x="719999" y="1577975"/>
            <a:ext cx="5112000"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22920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512676"/>
            <a:ext cx="9720000" cy="414000"/>
          </a:xfrm>
          <a:prstGeom prst="rect">
            <a:avLst/>
          </a:prstGeom>
        </p:spPr>
        <p:txBody>
          <a:bodyPr vert="horz" lIns="0" tIns="0" rIns="0" bIns="0" rtlCol="0" anchor="t">
            <a:noAutofit/>
          </a:bodyPr>
          <a:lstStyle/>
          <a:p>
            <a:r>
              <a:rPr lang="de-CH" dirty="0"/>
              <a:t>Titel hinzufügen</a:t>
            </a:r>
          </a:p>
        </p:txBody>
      </p:sp>
      <p:sp>
        <p:nvSpPr>
          <p:cNvPr id="3" name="Textplatzhalter 2"/>
          <p:cNvSpPr>
            <a:spLocks noGrp="1"/>
          </p:cNvSpPr>
          <p:nvPr>
            <p:ph type="body" idx="1"/>
          </p:nvPr>
        </p:nvSpPr>
        <p:spPr>
          <a:xfrm>
            <a:off x="719999" y="1577975"/>
            <a:ext cx="10753200" cy="4351338"/>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719998" y="6453336"/>
            <a:ext cx="1271677" cy="144016"/>
          </a:xfrm>
          <a:prstGeom prst="rect">
            <a:avLst/>
          </a:prstGeom>
        </p:spPr>
        <p:txBody>
          <a:bodyPr vert="horz" lIns="0" tIns="0" rIns="0" bIns="0" rtlCol="0" anchor="t" anchorCtr="0"/>
          <a:lstStyle>
            <a:lvl1pPr marL="0" indent="0" algn="l">
              <a:buFontTx/>
              <a:buNone/>
              <a:defRPr sz="1000" b="1">
                <a:solidFill>
                  <a:schemeClr val="tx2"/>
                </a:solidFill>
              </a:defRPr>
            </a:lvl1pPr>
          </a:lstStyle>
          <a:p>
            <a:fld id="{E605D1CE-3D81-44CA-A80D-7BC9010CDE37}" type="datetime4">
              <a:rPr lang="de-CH" smtClean="0"/>
              <a:pPr/>
              <a:t>13. Januar 2025</a:t>
            </a:fld>
            <a:endParaRPr lang="de-CH" dirty="0"/>
          </a:p>
        </p:txBody>
      </p:sp>
      <p:sp>
        <p:nvSpPr>
          <p:cNvPr id="5" name="Fußzeilenplatzhalter 4"/>
          <p:cNvSpPr>
            <a:spLocks noGrp="1"/>
          </p:cNvSpPr>
          <p:nvPr>
            <p:ph type="ftr" sz="quarter" idx="3"/>
          </p:nvPr>
        </p:nvSpPr>
        <p:spPr>
          <a:xfrm>
            <a:off x="2279576" y="6453336"/>
            <a:ext cx="8160424" cy="144016"/>
          </a:xfrm>
          <a:prstGeom prst="rect">
            <a:avLst/>
          </a:prstGeom>
        </p:spPr>
        <p:txBody>
          <a:bodyPr vert="horz" lIns="0" tIns="0" rIns="0" bIns="0" rtlCol="0" anchor="t" anchorCtr="0"/>
          <a:lstStyle>
            <a:lvl1pPr marL="0" indent="0" algn="l">
              <a:buFontTx/>
              <a:buNone/>
              <a:defRPr sz="1000" b="1">
                <a:solidFill>
                  <a:schemeClr val="tx2"/>
                </a:solidFill>
              </a:defRPr>
            </a:lvl1pPr>
          </a:lstStyle>
          <a:p>
            <a:r>
              <a:rPr lang="de-CH"/>
              <a:t>Fusszeile (Ändern über «Einfügen &gt; Kopf- und Fusszeile»)</a:t>
            </a:r>
            <a:endParaRPr lang="de-CH" dirty="0"/>
          </a:p>
        </p:txBody>
      </p:sp>
      <p:sp>
        <p:nvSpPr>
          <p:cNvPr id="6" name="Foliennummernplatzhalter 5"/>
          <p:cNvSpPr>
            <a:spLocks noGrp="1"/>
          </p:cNvSpPr>
          <p:nvPr>
            <p:ph type="sldNum" sz="quarter" idx="4"/>
          </p:nvPr>
        </p:nvSpPr>
        <p:spPr>
          <a:xfrm>
            <a:off x="10727900" y="6453336"/>
            <a:ext cx="745299" cy="144016"/>
          </a:xfrm>
          <a:prstGeom prst="rect">
            <a:avLst/>
          </a:prstGeom>
        </p:spPr>
        <p:txBody>
          <a:bodyPr vert="horz" lIns="0" tIns="0" rIns="0" bIns="0" rtlCol="0" anchor="t" anchorCtr="0"/>
          <a:lstStyle>
            <a:lvl1pPr marL="0" indent="0" algn="r">
              <a:buFontTx/>
              <a:buNone/>
              <a:defRPr sz="1000" b="1">
                <a:solidFill>
                  <a:schemeClr val="tx2"/>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pic>
        <p:nvPicPr>
          <p:cNvPr id="9" name="Grafik 8">
            <a:extLst>
              <a:ext uri="{FF2B5EF4-FFF2-40B4-BE49-F238E27FC236}">
                <a16:creationId xmlns:a16="http://schemas.microsoft.com/office/drawing/2014/main" id="{862A2AE6-A37C-B4D9-7874-6A1D2C0AFFF8}"/>
              </a:ext>
            </a:extLst>
          </p:cNvPr>
          <p:cNvPicPr>
            <a:picLocks noChangeAspect="1"/>
          </p:cNvPicPr>
          <p:nvPr userDrawn="1"/>
        </p:nvPicPr>
        <p:blipFill>
          <a:blip r:embed="rId17"/>
          <a:stretch>
            <a:fillRect/>
          </a:stretch>
        </p:blipFill>
        <p:spPr>
          <a:xfrm>
            <a:off x="10945620" y="162000"/>
            <a:ext cx="1080000" cy="1149904"/>
          </a:xfrm>
          <a:prstGeom prst="rect">
            <a:avLst/>
          </a:prstGeom>
        </p:spPr>
      </p:pic>
      <p:cxnSp>
        <p:nvCxnSpPr>
          <p:cNvPr id="17" name="Gerader Verbinder 16">
            <a:extLst>
              <a:ext uri="{FF2B5EF4-FFF2-40B4-BE49-F238E27FC236}">
                <a16:creationId xmlns:a16="http://schemas.microsoft.com/office/drawing/2014/main" id="{7AFF76BC-086C-B11E-5C40-A77897052995}"/>
              </a:ext>
            </a:extLst>
          </p:cNvPr>
          <p:cNvCxnSpPr>
            <a:cxnSpLocks/>
          </p:cNvCxnSpPr>
          <p:nvPr userDrawn="1"/>
        </p:nvCxnSpPr>
        <p:spPr>
          <a:xfrm>
            <a:off x="702000" y="6273316"/>
            <a:ext cx="107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3" r:id="rId2"/>
    <p:sldLayoutId id="2147483674" r:id="rId3"/>
    <p:sldLayoutId id="2147483675" r:id="rId4"/>
    <p:sldLayoutId id="2147483659" r:id="rId5"/>
    <p:sldLayoutId id="2147483666" r:id="rId6"/>
    <p:sldLayoutId id="2147483667" r:id="rId7"/>
    <p:sldLayoutId id="2147483671" r:id="rId8"/>
    <p:sldLayoutId id="2147483668" r:id="rId9"/>
    <p:sldLayoutId id="2147483672" r:id="rId10"/>
    <p:sldLayoutId id="2147483665" r:id="rId11"/>
    <p:sldLayoutId id="2147483670" r:id="rId12"/>
    <p:sldLayoutId id="2147483669" r:id="rId13"/>
    <p:sldLayoutId id="2147483663" r:id="rId14"/>
    <p:sldLayoutId id="2147483664" r:id="rId15"/>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1pPr>
      <a:lvl2pPr marL="358775"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2pPr>
      <a:lvl3pPr marL="541338"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4pPr>
      <a:lvl5pPr marL="900113"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18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1pPr>
      <a:lvl2pPr marL="358775"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2pPr>
      <a:lvl3pPr marL="541338"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4pPr>
      <a:lvl5pPr marL="900113" indent="-180000" algn="l" defTabSz="914400" rtl="0" eaLnBrk="1" latinLnBrk="0" hangingPunct="1">
        <a:lnSpc>
          <a:spcPct val="114000"/>
        </a:lnSpc>
        <a:spcBef>
          <a:spcPts val="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userDrawn="1">
          <p15:clr>
            <a:srgbClr val="A4A3A4"/>
          </p15:clr>
        </p15:guide>
        <p15:guide id="2" pos="7227" userDrawn="1">
          <p15:clr>
            <a:srgbClr val="A4A3A4"/>
          </p15:clr>
        </p15:guide>
        <p15:guide id="3" orient="horz" pos="3735" userDrawn="1">
          <p15:clr>
            <a:srgbClr val="A4A3A4"/>
          </p15:clr>
        </p15:guide>
        <p15:guide id="4" orient="horz" pos="99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linda.maurer@bwo-langnau.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si.be.ch/de/start/themen/soziales/behinderung/blg.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fib-be.c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ssistme.gsi.be.c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F2FE3-25AF-82C3-D8F1-3DE79B176906}"/>
              </a:ext>
            </a:extLst>
          </p:cNvPr>
          <p:cNvSpPr>
            <a:spLocks noGrp="1"/>
          </p:cNvSpPr>
          <p:nvPr>
            <p:ph type="ctrTitle"/>
          </p:nvPr>
        </p:nvSpPr>
        <p:spPr>
          <a:xfrm>
            <a:off x="734071" y="1117196"/>
            <a:ext cx="10738792" cy="2599836"/>
          </a:xfrm>
        </p:spPr>
        <p:txBody>
          <a:bodyPr/>
          <a:lstStyle/>
          <a:p>
            <a:pPr algn="ctr"/>
            <a:r>
              <a:rPr lang="de-CH" sz="6000" dirty="0"/>
              <a:t>Angehörigenanlass – 04.12.2024</a:t>
            </a:r>
          </a:p>
        </p:txBody>
      </p:sp>
      <p:sp>
        <p:nvSpPr>
          <p:cNvPr id="3" name="Untertitel 2">
            <a:extLst>
              <a:ext uri="{FF2B5EF4-FFF2-40B4-BE49-F238E27FC236}">
                <a16:creationId xmlns:a16="http://schemas.microsoft.com/office/drawing/2014/main" id="{AA40755C-C4F9-A643-AFCB-6658F819F5C4}"/>
              </a:ext>
            </a:extLst>
          </p:cNvPr>
          <p:cNvSpPr>
            <a:spLocks noGrp="1"/>
          </p:cNvSpPr>
          <p:nvPr>
            <p:ph type="subTitle" idx="1"/>
          </p:nvPr>
        </p:nvSpPr>
        <p:spPr/>
        <p:txBody>
          <a:bodyPr/>
          <a:lstStyle/>
          <a:p>
            <a:pPr algn="ctr"/>
            <a:r>
              <a:rPr lang="de-CH" sz="4000" dirty="0"/>
              <a:t>Herzlich Willkommen!</a:t>
            </a:r>
          </a:p>
        </p:txBody>
      </p:sp>
      <p:sp>
        <p:nvSpPr>
          <p:cNvPr id="6" name="Foliennummernplatzhalter 5">
            <a:extLst>
              <a:ext uri="{FF2B5EF4-FFF2-40B4-BE49-F238E27FC236}">
                <a16:creationId xmlns:a16="http://schemas.microsoft.com/office/drawing/2014/main" id="{9A4DFCDF-7073-898F-91D8-A06CF473A933}"/>
              </a:ext>
            </a:extLst>
          </p:cNvPr>
          <p:cNvSpPr>
            <a:spLocks noGrp="1"/>
          </p:cNvSpPr>
          <p:nvPr>
            <p:ph type="sldNum" sz="quarter" idx="12"/>
          </p:nvPr>
        </p:nvSpPr>
        <p:spPr>
          <a:xfrm>
            <a:off x="10727900" y="6453336"/>
            <a:ext cx="745299" cy="144016"/>
          </a:xfrm>
        </p:spPr>
        <p:txBody>
          <a:bodyPr/>
          <a:lstStyle/>
          <a:p>
            <a:fld id="{442AD375-037F-43D0-B059-5172DA06796A}" type="slidenum">
              <a:rPr lang="de-CH" smtClean="0"/>
              <a:pPr/>
              <a:t>1</a:t>
            </a:fld>
            <a:endParaRPr lang="de-CH" dirty="0"/>
          </a:p>
        </p:txBody>
      </p:sp>
    </p:spTree>
    <p:extLst>
      <p:ext uri="{BB962C8B-B14F-4D97-AF65-F5344CB8AC3E}">
        <p14:creationId xmlns:p14="http://schemas.microsoft.com/office/powerpoint/2010/main" val="387114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5265-8E6F-1699-3913-C3E5B64E00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C9CAA0-9239-0B82-033D-01D6BF12C0C9}"/>
              </a:ext>
            </a:extLst>
          </p:cNvPr>
          <p:cNvSpPr>
            <a:spLocks noGrp="1"/>
          </p:cNvSpPr>
          <p:nvPr>
            <p:ph type="title"/>
          </p:nvPr>
        </p:nvSpPr>
        <p:spPr>
          <a:xfrm>
            <a:off x="720000" y="1268760"/>
            <a:ext cx="9720000" cy="414000"/>
          </a:xfrm>
        </p:spPr>
        <p:txBody>
          <a:bodyPr/>
          <a:lstStyle/>
          <a:p>
            <a:pPr marL="514350" indent="-514350">
              <a:buFont typeface="+mj-lt"/>
              <a:buAutoNum type="arabicPeriod" startAt="4"/>
            </a:pPr>
            <a:r>
              <a:rPr lang="de-CH" dirty="0">
                <a:solidFill>
                  <a:srgbClr val="CC3366"/>
                </a:solidFill>
              </a:rPr>
              <a:t>Wie geht es weiter?</a:t>
            </a:r>
          </a:p>
        </p:txBody>
      </p:sp>
      <p:sp>
        <p:nvSpPr>
          <p:cNvPr id="3" name="Inhaltsplatzhalter 2">
            <a:extLst>
              <a:ext uri="{FF2B5EF4-FFF2-40B4-BE49-F238E27FC236}">
                <a16:creationId xmlns:a16="http://schemas.microsoft.com/office/drawing/2014/main" id="{ADD3F806-0024-CC85-EDF8-B59B15A136B9}"/>
              </a:ext>
            </a:extLst>
          </p:cNvPr>
          <p:cNvSpPr>
            <a:spLocks noGrp="1"/>
          </p:cNvSpPr>
          <p:nvPr>
            <p:ph idx="1"/>
          </p:nvPr>
        </p:nvSpPr>
        <p:spPr>
          <a:xfrm>
            <a:off x="743400" y="1988840"/>
            <a:ext cx="10753200" cy="4351338"/>
          </a:xfrm>
        </p:spPr>
        <p:txBody>
          <a:bodyPr/>
          <a:lstStyle/>
          <a:p>
            <a:pPr marL="0" indent="0">
              <a:buNone/>
            </a:pPr>
            <a:r>
              <a:rPr lang="de-CH" b="0" dirty="0"/>
              <a:t>Schritt 1: Grundlagenpapiere sammeln</a:t>
            </a:r>
          </a:p>
          <a:p>
            <a:pPr marL="0" indent="0">
              <a:buNone/>
            </a:pPr>
            <a:r>
              <a:rPr lang="de-CH" b="0" dirty="0"/>
              <a:t>Schritt 2: Auf </a:t>
            </a:r>
            <a:r>
              <a:rPr lang="de-CH" b="0" dirty="0" err="1"/>
              <a:t>AssistMe</a:t>
            </a:r>
            <a:r>
              <a:rPr lang="de-CH" b="0" dirty="0"/>
              <a:t> anmelden über BE-Login</a:t>
            </a:r>
          </a:p>
        </p:txBody>
      </p:sp>
      <p:sp>
        <p:nvSpPr>
          <p:cNvPr id="5" name="Fußzeilenplatzhalter 4">
            <a:extLst>
              <a:ext uri="{FF2B5EF4-FFF2-40B4-BE49-F238E27FC236}">
                <a16:creationId xmlns:a16="http://schemas.microsoft.com/office/drawing/2014/main" id="{8F90EC7E-9BE9-4123-1293-BC7FBDD5B39E}"/>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A5DB033B-A5A6-4213-51C5-9B03C6E2C5A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352512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C03B-132C-FA25-9030-2248035812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C454F5-3AA7-19D5-3C5F-6FF2CEAA5531}"/>
              </a:ext>
            </a:extLst>
          </p:cNvPr>
          <p:cNvSpPr>
            <a:spLocks noGrp="1"/>
          </p:cNvSpPr>
          <p:nvPr>
            <p:ph type="title"/>
          </p:nvPr>
        </p:nvSpPr>
        <p:spPr>
          <a:xfrm>
            <a:off x="720000" y="1268760"/>
            <a:ext cx="9720000" cy="414000"/>
          </a:xfrm>
        </p:spPr>
        <p:txBody>
          <a:bodyPr/>
          <a:lstStyle/>
          <a:p>
            <a:pPr marL="514350" indent="-514350">
              <a:buFont typeface="+mj-lt"/>
              <a:buAutoNum type="arabicPeriod" startAt="4"/>
            </a:pPr>
            <a:r>
              <a:rPr lang="de-CH" dirty="0">
                <a:solidFill>
                  <a:srgbClr val="CC3366"/>
                </a:solidFill>
              </a:rPr>
              <a:t>Geplante zeitliche Umsetzung BLG</a:t>
            </a:r>
          </a:p>
        </p:txBody>
      </p:sp>
      <p:sp>
        <p:nvSpPr>
          <p:cNvPr id="5" name="Fußzeilenplatzhalter 4">
            <a:extLst>
              <a:ext uri="{FF2B5EF4-FFF2-40B4-BE49-F238E27FC236}">
                <a16:creationId xmlns:a16="http://schemas.microsoft.com/office/drawing/2014/main" id="{8F2CDDB8-CDDC-1E4C-ED2C-762D58247BFF}"/>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236D58EB-60E1-D712-E1E9-72A20B504A4E}"/>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9" name="Grafik 8">
            <a:extLst>
              <a:ext uri="{FF2B5EF4-FFF2-40B4-BE49-F238E27FC236}">
                <a16:creationId xmlns:a16="http://schemas.microsoft.com/office/drawing/2014/main" id="{CCF97BFB-12BE-010C-2965-EE0110F4F195}"/>
              </a:ext>
            </a:extLst>
          </p:cNvPr>
          <p:cNvPicPr>
            <a:picLocks noChangeAspect="1"/>
          </p:cNvPicPr>
          <p:nvPr/>
        </p:nvPicPr>
        <p:blipFill>
          <a:blip r:embed="rId3"/>
          <a:stretch>
            <a:fillRect/>
          </a:stretch>
        </p:blipFill>
        <p:spPr>
          <a:xfrm>
            <a:off x="685799" y="1879511"/>
            <a:ext cx="9353995" cy="4141777"/>
          </a:xfrm>
          <a:prstGeom prst="rect">
            <a:avLst/>
          </a:prstGeom>
        </p:spPr>
      </p:pic>
    </p:spTree>
    <p:extLst>
      <p:ext uri="{BB962C8B-B14F-4D97-AF65-F5344CB8AC3E}">
        <p14:creationId xmlns:p14="http://schemas.microsoft.com/office/powerpoint/2010/main" val="208141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A8F0-FAED-6690-9DD0-187624617F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443AA9-8A1E-AD89-227F-CB8290DA772D}"/>
              </a:ext>
            </a:extLst>
          </p:cNvPr>
          <p:cNvSpPr>
            <a:spLocks noGrp="1"/>
          </p:cNvSpPr>
          <p:nvPr>
            <p:ph type="title"/>
          </p:nvPr>
        </p:nvSpPr>
        <p:spPr>
          <a:xfrm>
            <a:off x="720000" y="1268760"/>
            <a:ext cx="9720000" cy="414000"/>
          </a:xfrm>
        </p:spPr>
        <p:txBody>
          <a:bodyPr/>
          <a:lstStyle/>
          <a:p>
            <a:pPr marL="514350" indent="-514350">
              <a:buFont typeface="+mj-lt"/>
              <a:buAutoNum type="arabicPeriod" startAt="4"/>
            </a:pPr>
            <a:r>
              <a:rPr lang="de-CH" dirty="0">
                <a:solidFill>
                  <a:srgbClr val="CC3366"/>
                </a:solidFill>
              </a:rPr>
              <a:t>Wie können wir Sie unterstützen?</a:t>
            </a:r>
          </a:p>
        </p:txBody>
      </p:sp>
      <p:sp>
        <p:nvSpPr>
          <p:cNvPr id="3" name="Inhaltsplatzhalter 2">
            <a:extLst>
              <a:ext uri="{FF2B5EF4-FFF2-40B4-BE49-F238E27FC236}">
                <a16:creationId xmlns:a16="http://schemas.microsoft.com/office/drawing/2014/main" id="{BBE4577F-651A-1A99-9699-08501498DAB8}"/>
              </a:ext>
            </a:extLst>
          </p:cNvPr>
          <p:cNvSpPr>
            <a:spLocks noGrp="1"/>
          </p:cNvSpPr>
          <p:nvPr>
            <p:ph idx="1"/>
          </p:nvPr>
        </p:nvSpPr>
        <p:spPr>
          <a:xfrm>
            <a:off x="743400" y="1988840"/>
            <a:ext cx="10753200" cy="4351338"/>
          </a:xfrm>
        </p:spPr>
        <p:txBody>
          <a:bodyPr/>
          <a:lstStyle/>
          <a:p>
            <a:pPr marL="0" indent="0">
              <a:buNone/>
            </a:pPr>
            <a:r>
              <a:rPr lang="de-CH" b="0" dirty="0"/>
              <a:t>Ihr Kontakt:</a:t>
            </a:r>
            <a:br>
              <a:rPr lang="de-CH" b="0" dirty="0"/>
            </a:br>
            <a:r>
              <a:rPr lang="de-CH" b="0" dirty="0"/>
              <a:t>Linda Maurer, Fachverantwortung BLG</a:t>
            </a:r>
            <a:br>
              <a:rPr lang="de-CH" b="0" dirty="0"/>
            </a:br>
            <a:r>
              <a:rPr lang="de-CH" b="0" dirty="0"/>
              <a:t>E-Mail: </a:t>
            </a:r>
            <a:r>
              <a:rPr lang="de-CH" b="0" dirty="0">
                <a:solidFill>
                  <a:srgbClr val="0070C0"/>
                </a:solidFill>
                <a:hlinkClick r:id="rId3">
                  <a:extLst>
                    <a:ext uri="{A12FA001-AC4F-418D-AE19-62706E023703}">
                      <ahyp:hlinkClr xmlns:ahyp="http://schemas.microsoft.com/office/drawing/2018/hyperlinkcolor" val="tx"/>
                    </a:ext>
                  </a:extLst>
                </a:hlinkClick>
              </a:rPr>
              <a:t>linda.maurer@bwo-langnau.ch</a:t>
            </a:r>
            <a:endParaRPr lang="de-CH" b="0" dirty="0">
              <a:solidFill>
                <a:srgbClr val="0070C0"/>
              </a:solidFill>
            </a:endParaRPr>
          </a:p>
          <a:p>
            <a:pPr marL="0" indent="0">
              <a:buNone/>
            </a:pPr>
            <a:r>
              <a:rPr lang="de-CH" b="0" dirty="0"/>
              <a:t>Telefon direkt: 079 781 79 21</a:t>
            </a:r>
            <a:r>
              <a:rPr lang="de-CH" sz="2000" b="0" dirty="0"/>
              <a:t> </a:t>
            </a:r>
            <a:r>
              <a:rPr lang="de-CH" b="0" dirty="0"/>
              <a:t>(MO vormittags 09:00-12:00)</a:t>
            </a:r>
            <a:endParaRPr lang="de-CH" b="0" dirty="0">
              <a:highlight>
                <a:srgbClr val="FFFF00"/>
              </a:highlight>
            </a:endParaRPr>
          </a:p>
        </p:txBody>
      </p:sp>
      <p:sp>
        <p:nvSpPr>
          <p:cNvPr id="5" name="Fußzeilenplatzhalter 4">
            <a:extLst>
              <a:ext uri="{FF2B5EF4-FFF2-40B4-BE49-F238E27FC236}">
                <a16:creationId xmlns:a16="http://schemas.microsoft.com/office/drawing/2014/main" id="{4FFAFCAF-4749-E1BC-305B-AEA2A978B5D7}"/>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A3491E1D-C478-0991-82D3-C489B5DF7191}"/>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39013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0383-7F66-B42F-8C2D-BF7ACEEE52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8E3FCA-BDC8-A75A-88F4-066D4210FA08}"/>
              </a:ext>
            </a:extLst>
          </p:cNvPr>
          <p:cNvSpPr>
            <a:spLocks noGrp="1"/>
          </p:cNvSpPr>
          <p:nvPr>
            <p:ph type="title"/>
          </p:nvPr>
        </p:nvSpPr>
        <p:spPr>
          <a:xfrm>
            <a:off x="720000" y="1268760"/>
            <a:ext cx="9720000" cy="414000"/>
          </a:xfrm>
        </p:spPr>
        <p:txBody>
          <a:bodyPr/>
          <a:lstStyle/>
          <a:p>
            <a:pPr marL="514350" indent="-514350">
              <a:buFont typeface="+mj-lt"/>
              <a:buAutoNum type="arabicPeriod" startAt="4"/>
            </a:pPr>
            <a:r>
              <a:rPr lang="de-CH" dirty="0">
                <a:solidFill>
                  <a:srgbClr val="CC3366"/>
                </a:solidFill>
              </a:rPr>
              <a:t>Fragen BLG?</a:t>
            </a:r>
          </a:p>
        </p:txBody>
      </p:sp>
      <p:sp>
        <p:nvSpPr>
          <p:cNvPr id="3" name="Inhaltsplatzhalter 2">
            <a:extLst>
              <a:ext uri="{FF2B5EF4-FFF2-40B4-BE49-F238E27FC236}">
                <a16:creationId xmlns:a16="http://schemas.microsoft.com/office/drawing/2014/main" id="{4A15D724-601C-C1ED-355F-3C6D1FA93F6B}"/>
              </a:ext>
            </a:extLst>
          </p:cNvPr>
          <p:cNvSpPr>
            <a:spLocks noGrp="1"/>
          </p:cNvSpPr>
          <p:nvPr>
            <p:ph idx="1"/>
          </p:nvPr>
        </p:nvSpPr>
        <p:spPr>
          <a:xfrm>
            <a:off x="743400" y="1988840"/>
            <a:ext cx="10753200" cy="4351338"/>
          </a:xfrm>
        </p:spPr>
        <p:txBody>
          <a:bodyPr/>
          <a:lstStyle/>
          <a:p>
            <a:pPr marL="0" indent="0">
              <a:buNone/>
            </a:pPr>
            <a:r>
              <a:rPr lang="de-CH" sz="2400" b="0" dirty="0"/>
              <a:t>Mehr Informationen unter:</a:t>
            </a:r>
          </a:p>
          <a:p>
            <a:pPr marL="0" indent="0">
              <a:buNone/>
            </a:pPr>
            <a:r>
              <a:rPr lang="de-CH" sz="2400" b="0" dirty="0"/>
              <a:t>Homepage der Gesundheits-, Sozial- und Integrationsdirektion Kanton Bern:</a:t>
            </a:r>
          </a:p>
          <a:p>
            <a:pPr marL="0" indent="0">
              <a:buNone/>
            </a:pPr>
            <a:r>
              <a:rPr lang="de-CH" sz="2400" b="0" dirty="0">
                <a:solidFill>
                  <a:srgbClr val="0070C0"/>
                </a:solidFill>
                <a:hlinkClick r:id="rId3">
                  <a:extLst>
                    <a:ext uri="{A12FA001-AC4F-418D-AE19-62706E023703}">
                      <ahyp:hlinkClr xmlns:ahyp="http://schemas.microsoft.com/office/drawing/2018/hyperlinkcolor" val="tx"/>
                    </a:ext>
                  </a:extLst>
                </a:hlinkClick>
              </a:rPr>
              <a:t>https://www.gsi.be.ch/de/start/themen/soziales/behinderung/blg.html</a:t>
            </a:r>
            <a:br>
              <a:rPr lang="de-CH" sz="2400" b="0" dirty="0"/>
            </a:br>
            <a:endParaRPr lang="de-CH" sz="2400" b="0" dirty="0"/>
          </a:p>
          <a:p>
            <a:pPr marL="0" indent="0">
              <a:buNone/>
            </a:pPr>
            <a:r>
              <a:rPr lang="de-CH" sz="2400" b="0" dirty="0"/>
              <a:t>Einige Anleitungen und Faktenblätter:</a:t>
            </a:r>
          </a:p>
          <a:p>
            <a:pPr marL="0" indent="0">
              <a:buNone/>
            </a:pPr>
            <a:r>
              <a:rPr lang="de-CH" sz="2400" b="0" dirty="0">
                <a:solidFill>
                  <a:srgbClr val="0070C0"/>
                </a:solidFill>
                <a:hlinkClick r:id="rId3">
                  <a:extLst>
                    <a:ext uri="{A12FA001-AC4F-418D-AE19-62706E023703}">
                      <ahyp:hlinkClr xmlns:ahyp="http://schemas.microsoft.com/office/drawing/2018/hyperlinkcolor" val="tx"/>
                    </a:ext>
                  </a:extLst>
                </a:hlinkClick>
              </a:rPr>
              <a:t>Umstellung der Finanzierung von Assistenzleistungen - Anleitung für Menschen mit Behinderungen, die in einem Wohnheim wohnen</a:t>
            </a:r>
            <a:endParaRPr lang="de-CH" sz="2400" b="0" dirty="0">
              <a:solidFill>
                <a:srgbClr val="0070C0"/>
              </a:solidFill>
            </a:endParaRPr>
          </a:p>
          <a:p>
            <a:pPr marL="0" indent="0">
              <a:buNone/>
            </a:pPr>
            <a:r>
              <a:rPr lang="de-CH" sz="2400" b="0" dirty="0" err="1">
                <a:solidFill>
                  <a:srgbClr val="0070C0"/>
                </a:solidFill>
                <a:hlinkClick r:id="rId3">
                  <a:extLst>
                    <a:ext uri="{A12FA001-AC4F-418D-AE19-62706E023703}">
                      <ahyp:hlinkClr xmlns:ahyp="http://schemas.microsoft.com/office/drawing/2018/hyperlinkcolor" val="tx"/>
                    </a:ext>
                  </a:extLst>
                </a:hlinkClick>
              </a:rPr>
              <a:t>Subsidiärfinanzierung</a:t>
            </a:r>
            <a:endParaRPr lang="de-CH" sz="2400" b="0" dirty="0">
              <a:solidFill>
                <a:srgbClr val="0070C0"/>
              </a:solidFill>
            </a:endParaRPr>
          </a:p>
          <a:p>
            <a:pPr marL="0" indent="0">
              <a:buNone/>
            </a:pPr>
            <a:r>
              <a:rPr lang="de-CH" sz="2400" b="0" dirty="0">
                <a:solidFill>
                  <a:srgbClr val="0070C0"/>
                </a:solidFill>
                <a:hlinkClick r:id="rId3">
                  <a:extLst>
                    <a:ext uri="{A12FA001-AC4F-418D-AE19-62706E023703}">
                      <ahyp:hlinkClr xmlns:ahyp="http://schemas.microsoft.com/office/drawing/2018/hyperlinkcolor" val="tx"/>
                    </a:ext>
                  </a:extLst>
                </a:hlinkClick>
              </a:rPr>
              <a:t>Vorbereitung auf das Bedarfsermittlungsgespräch für Menschen mit Behinderungen</a:t>
            </a:r>
            <a:endParaRPr lang="de-CH" sz="2400" b="0" dirty="0">
              <a:solidFill>
                <a:srgbClr val="0070C0"/>
              </a:solidFill>
            </a:endParaRPr>
          </a:p>
        </p:txBody>
      </p:sp>
      <p:sp>
        <p:nvSpPr>
          <p:cNvPr id="5" name="Fußzeilenplatzhalter 4">
            <a:extLst>
              <a:ext uri="{FF2B5EF4-FFF2-40B4-BE49-F238E27FC236}">
                <a16:creationId xmlns:a16="http://schemas.microsoft.com/office/drawing/2014/main" id="{D3D2C8F2-F862-604D-D882-DE2625F16EFB}"/>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E39926E3-DC1E-F5BF-3F38-93AEAE01B045}"/>
              </a:ext>
            </a:extLst>
          </p:cNvPr>
          <p:cNvSpPr>
            <a:spLocks noGrp="1"/>
          </p:cNvSpPr>
          <p:nvPr>
            <p:ph type="sldNum" sz="quarter" idx="12"/>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400954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E20D7-53DF-3D62-0EE0-7DAF0DF50A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048D4B-1D78-78F6-0D4E-FA5EB6A49DDD}"/>
              </a:ext>
            </a:extLst>
          </p:cNvPr>
          <p:cNvSpPr>
            <a:spLocks noGrp="1"/>
          </p:cNvSpPr>
          <p:nvPr>
            <p:ph type="title"/>
          </p:nvPr>
        </p:nvSpPr>
        <p:spPr>
          <a:xfrm>
            <a:off x="720000" y="1268760"/>
            <a:ext cx="9720000" cy="414000"/>
          </a:xfrm>
        </p:spPr>
        <p:txBody>
          <a:bodyPr/>
          <a:lstStyle/>
          <a:p>
            <a:pPr marL="514350" indent="-514350">
              <a:buFont typeface="+mj-lt"/>
              <a:buAutoNum type="arabicPeriod" startAt="5"/>
            </a:pPr>
            <a:r>
              <a:rPr lang="de-CH" dirty="0">
                <a:solidFill>
                  <a:srgbClr val="CC3366"/>
                </a:solidFill>
              </a:rPr>
              <a:t>Veränderung im Bereich Abrechnung auf WAT (Subsidiarität)</a:t>
            </a:r>
          </a:p>
        </p:txBody>
      </p:sp>
      <p:sp>
        <p:nvSpPr>
          <p:cNvPr id="3" name="Inhaltsplatzhalter 2">
            <a:extLst>
              <a:ext uri="{FF2B5EF4-FFF2-40B4-BE49-F238E27FC236}">
                <a16:creationId xmlns:a16="http://schemas.microsoft.com/office/drawing/2014/main" id="{FA973704-FAC0-1C27-33EF-5D846E5DEAE5}"/>
              </a:ext>
            </a:extLst>
          </p:cNvPr>
          <p:cNvSpPr>
            <a:spLocks noGrp="1"/>
          </p:cNvSpPr>
          <p:nvPr>
            <p:ph idx="1"/>
          </p:nvPr>
        </p:nvSpPr>
        <p:spPr>
          <a:xfrm>
            <a:off x="720000" y="2096785"/>
            <a:ext cx="10753200" cy="4351338"/>
          </a:xfrm>
        </p:spPr>
        <p:txBody>
          <a:bodyPr/>
          <a:lstStyle/>
          <a:p>
            <a:pPr marL="457200" indent="-457200">
              <a:buFont typeface="Arial" panose="020B0604020202020204" pitchFamily="34" charset="0"/>
              <a:buChar char="•"/>
            </a:pPr>
            <a:r>
              <a:rPr lang="de-CH" b="0" dirty="0"/>
              <a:t>Zukünftige Organisation und Verrechnung Arztbesuche</a:t>
            </a:r>
          </a:p>
          <a:p>
            <a:pPr marL="457200" indent="-457200">
              <a:buFont typeface="Arial" panose="020B0604020202020204" pitchFamily="34" charset="0"/>
              <a:buChar char="•"/>
            </a:pPr>
            <a:r>
              <a:rPr lang="de-CH" b="0" dirty="0"/>
              <a:t>Zukünftige Abrechnung Inkontinenzmaterial</a:t>
            </a:r>
            <a:endParaRPr lang="de-CH" b="0" dirty="0">
              <a:solidFill>
                <a:srgbClr val="0070C0"/>
              </a:solidFill>
            </a:endParaRPr>
          </a:p>
        </p:txBody>
      </p:sp>
      <p:sp>
        <p:nvSpPr>
          <p:cNvPr id="5" name="Fußzeilenplatzhalter 4">
            <a:extLst>
              <a:ext uri="{FF2B5EF4-FFF2-40B4-BE49-F238E27FC236}">
                <a16:creationId xmlns:a16="http://schemas.microsoft.com/office/drawing/2014/main" id="{A3D337CE-8E69-65B5-92A0-14C12027AE37}"/>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F0AF56E3-2796-D797-3A19-E67DDE8B9008}"/>
              </a:ext>
            </a:extLst>
          </p:cNvPr>
          <p:cNvSpPr>
            <a:spLocks noGrp="1"/>
          </p:cNvSpPr>
          <p:nvPr>
            <p:ph type="sldNum" sz="quarter" idx="12"/>
          </p:nvPr>
        </p:nvSpPr>
        <p:spPr/>
        <p:txBody>
          <a:bodyPr/>
          <a:lstStyle/>
          <a:p>
            <a:fld id="{442AD375-037F-43D0-B059-5172DA06796A}" type="slidenum">
              <a:rPr lang="de-CH" smtClean="0"/>
              <a:pPr/>
              <a:t>14</a:t>
            </a:fld>
            <a:endParaRPr lang="de-CH" dirty="0"/>
          </a:p>
        </p:txBody>
      </p:sp>
    </p:spTree>
    <p:extLst>
      <p:ext uri="{BB962C8B-B14F-4D97-AF65-F5344CB8AC3E}">
        <p14:creationId xmlns:p14="http://schemas.microsoft.com/office/powerpoint/2010/main" val="318928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4BC9-107C-BF98-EAFA-3C55BA9263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27D92A-C5FD-CD8E-29F5-BC511CF1070D}"/>
              </a:ext>
            </a:extLst>
          </p:cNvPr>
          <p:cNvSpPr>
            <a:spLocks noGrp="1"/>
          </p:cNvSpPr>
          <p:nvPr>
            <p:ph type="title"/>
          </p:nvPr>
        </p:nvSpPr>
        <p:spPr>
          <a:xfrm>
            <a:off x="720000" y="1268760"/>
            <a:ext cx="9720000" cy="414000"/>
          </a:xfrm>
        </p:spPr>
        <p:txBody>
          <a:bodyPr/>
          <a:lstStyle/>
          <a:p>
            <a:pPr marL="514350" indent="-514350">
              <a:buFont typeface="+mj-lt"/>
              <a:buAutoNum type="arabicPeriod" startAt="5"/>
            </a:pPr>
            <a:r>
              <a:rPr lang="de-CH" dirty="0">
                <a:solidFill>
                  <a:srgbClr val="CC3366"/>
                </a:solidFill>
              </a:rPr>
              <a:t>Fragen WAT</a:t>
            </a:r>
          </a:p>
        </p:txBody>
      </p:sp>
      <p:sp>
        <p:nvSpPr>
          <p:cNvPr id="5" name="Fußzeilenplatzhalter 4">
            <a:extLst>
              <a:ext uri="{FF2B5EF4-FFF2-40B4-BE49-F238E27FC236}">
                <a16:creationId xmlns:a16="http://schemas.microsoft.com/office/drawing/2014/main" id="{CB4670CE-AFA3-ED43-633D-A0631A467357}"/>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C21CEEB0-586B-534A-B13C-B6D5E8CB2E75}"/>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
        <p:nvSpPr>
          <p:cNvPr id="8" name="Inhaltsplatzhalter 2">
            <a:extLst>
              <a:ext uri="{FF2B5EF4-FFF2-40B4-BE49-F238E27FC236}">
                <a16:creationId xmlns:a16="http://schemas.microsoft.com/office/drawing/2014/main" id="{98F22E49-260E-ACEC-3A0D-03E6F7FEB0EB}"/>
              </a:ext>
            </a:extLst>
          </p:cNvPr>
          <p:cNvSpPr>
            <a:spLocks noGrp="1"/>
          </p:cNvSpPr>
          <p:nvPr>
            <p:ph idx="1"/>
          </p:nvPr>
        </p:nvSpPr>
        <p:spPr>
          <a:xfrm>
            <a:off x="743400" y="1988840"/>
            <a:ext cx="10753200" cy="4351338"/>
          </a:xfrm>
        </p:spPr>
        <p:txBody>
          <a:bodyPr/>
          <a:lstStyle/>
          <a:p>
            <a:pPr marL="0" indent="0" algn="ctr">
              <a:buNone/>
            </a:pPr>
            <a:endParaRPr lang="de-CH" sz="4800" dirty="0"/>
          </a:p>
          <a:p>
            <a:pPr marL="0" indent="0" algn="ctr">
              <a:buNone/>
            </a:pPr>
            <a:r>
              <a:rPr lang="de-CH" sz="4800" dirty="0"/>
              <a:t>Fragen?</a:t>
            </a:r>
            <a:endParaRPr lang="de-CH" sz="4800" dirty="0">
              <a:solidFill>
                <a:srgbClr val="0070C0"/>
              </a:solidFill>
            </a:endParaRPr>
          </a:p>
        </p:txBody>
      </p:sp>
    </p:spTree>
    <p:extLst>
      <p:ext uri="{BB962C8B-B14F-4D97-AF65-F5344CB8AC3E}">
        <p14:creationId xmlns:p14="http://schemas.microsoft.com/office/powerpoint/2010/main" val="398080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B0545-05C0-C320-3D61-2513B98E1042}"/>
              </a:ext>
            </a:extLst>
          </p:cNvPr>
          <p:cNvSpPr>
            <a:spLocks noGrp="1"/>
          </p:cNvSpPr>
          <p:nvPr>
            <p:ph type="title"/>
          </p:nvPr>
        </p:nvSpPr>
        <p:spPr>
          <a:xfrm>
            <a:off x="720000" y="1268760"/>
            <a:ext cx="9720000" cy="414000"/>
          </a:xfrm>
        </p:spPr>
        <p:txBody>
          <a:bodyPr/>
          <a:lstStyle/>
          <a:p>
            <a:r>
              <a:rPr lang="de-CH" dirty="0">
                <a:solidFill>
                  <a:srgbClr val="CC3366"/>
                </a:solidFill>
              </a:rPr>
              <a:t>Ziele und Ablauf des Angehörigenanlasses</a:t>
            </a:r>
          </a:p>
        </p:txBody>
      </p:sp>
      <p:sp>
        <p:nvSpPr>
          <p:cNvPr id="3" name="Inhaltsplatzhalter 2">
            <a:extLst>
              <a:ext uri="{FF2B5EF4-FFF2-40B4-BE49-F238E27FC236}">
                <a16:creationId xmlns:a16="http://schemas.microsoft.com/office/drawing/2014/main" id="{645C949F-12E2-8B0A-28DE-EBAE66AB9C1C}"/>
              </a:ext>
            </a:extLst>
          </p:cNvPr>
          <p:cNvSpPr>
            <a:spLocks noGrp="1"/>
          </p:cNvSpPr>
          <p:nvPr>
            <p:ph idx="1"/>
          </p:nvPr>
        </p:nvSpPr>
        <p:spPr>
          <a:xfrm>
            <a:off x="719999" y="1988840"/>
            <a:ext cx="10753200" cy="4351338"/>
          </a:xfrm>
        </p:spPr>
        <p:txBody>
          <a:bodyPr/>
          <a:lstStyle/>
          <a:p>
            <a:r>
              <a:rPr lang="de-CH" b="0" dirty="0"/>
              <a:t>Aufklärung und Informationen zum neuen Gesetz BLG</a:t>
            </a:r>
          </a:p>
          <a:p>
            <a:r>
              <a:rPr lang="de-CH" b="0" dirty="0"/>
              <a:t>BLG in Institutionen und in der Stiftung BWO</a:t>
            </a:r>
          </a:p>
          <a:p>
            <a:r>
              <a:rPr lang="de-CH" b="0" dirty="0"/>
              <a:t>Näherbringen Login und Abklärung</a:t>
            </a:r>
          </a:p>
          <a:p>
            <a:r>
              <a:rPr lang="de-CH" b="0" dirty="0"/>
              <a:t>Wie geht es weiter?</a:t>
            </a:r>
          </a:p>
          <a:p>
            <a:r>
              <a:rPr lang="de-CH" b="0" dirty="0"/>
              <a:t>Veränderungen im Bereich Abrechnung auf WAT (Subsidiarität)</a:t>
            </a:r>
          </a:p>
        </p:txBody>
      </p:sp>
      <p:sp>
        <p:nvSpPr>
          <p:cNvPr id="5" name="Fußzeilenplatzhalter 4">
            <a:extLst>
              <a:ext uri="{FF2B5EF4-FFF2-40B4-BE49-F238E27FC236}">
                <a16:creationId xmlns:a16="http://schemas.microsoft.com/office/drawing/2014/main" id="{C1A29913-5B49-ACA3-4091-8570A0C50B57}"/>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B443B150-EA72-50D8-65EB-CB19DE9BED90}"/>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6951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2442-F0F7-6948-9A9A-76D950E529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7791D0-0E9F-E52F-A027-0B9DD409AE47}"/>
              </a:ext>
            </a:extLst>
          </p:cNvPr>
          <p:cNvSpPr>
            <a:spLocks noGrp="1"/>
          </p:cNvSpPr>
          <p:nvPr>
            <p:ph type="title"/>
          </p:nvPr>
        </p:nvSpPr>
        <p:spPr>
          <a:xfrm>
            <a:off x="720000" y="1268760"/>
            <a:ext cx="9720000" cy="414000"/>
          </a:xfrm>
        </p:spPr>
        <p:txBody>
          <a:bodyPr/>
          <a:lstStyle/>
          <a:p>
            <a:pPr marL="514350" indent="-514350">
              <a:buFont typeface="+mj-lt"/>
              <a:buAutoNum type="arabicPeriod"/>
            </a:pPr>
            <a:r>
              <a:rPr lang="de-CH" dirty="0">
                <a:solidFill>
                  <a:srgbClr val="CC3366"/>
                </a:solidFill>
              </a:rPr>
              <a:t>Aufklärung und Informationen zum neuen Gesetz BLG</a:t>
            </a:r>
          </a:p>
        </p:txBody>
      </p:sp>
      <p:sp>
        <p:nvSpPr>
          <p:cNvPr id="3" name="Inhaltsplatzhalter 2">
            <a:extLst>
              <a:ext uri="{FF2B5EF4-FFF2-40B4-BE49-F238E27FC236}">
                <a16:creationId xmlns:a16="http://schemas.microsoft.com/office/drawing/2014/main" id="{712CAB5E-4863-93BA-F1B5-3EDB1338804C}"/>
              </a:ext>
            </a:extLst>
          </p:cNvPr>
          <p:cNvSpPr>
            <a:spLocks noGrp="1"/>
          </p:cNvSpPr>
          <p:nvPr>
            <p:ph idx="1"/>
          </p:nvPr>
        </p:nvSpPr>
        <p:spPr>
          <a:xfrm>
            <a:off x="743400" y="1988840"/>
            <a:ext cx="10753200" cy="4351338"/>
          </a:xfrm>
        </p:spPr>
        <p:txBody>
          <a:bodyPr/>
          <a:lstStyle/>
          <a:p>
            <a:pPr>
              <a:buFont typeface="Arial" panose="020B0604020202020204" pitchFamily="34" charset="0"/>
              <a:buChar char="•"/>
            </a:pPr>
            <a:r>
              <a:rPr lang="de-CH" b="0" dirty="0"/>
              <a:t>Grundlage: UNO-Behindertenrechtskonvention (UNO BRK)</a:t>
            </a:r>
          </a:p>
          <a:p>
            <a:pPr>
              <a:buFont typeface="Arial" panose="020B0604020202020204" pitchFamily="34" charset="0"/>
              <a:buChar char="•"/>
            </a:pPr>
            <a:r>
              <a:rPr lang="de-CH" b="0" dirty="0"/>
              <a:t>Entstehung BLG:</a:t>
            </a:r>
            <a:br>
              <a:rPr lang="de-CH" b="0" dirty="0"/>
            </a:br>
            <a:r>
              <a:rPr lang="de-CH" sz="2000" b="0" dirty="0"/>
              <a:t>Behindertenkonzept (2011)</a:t>
            </a:r>
            <a:br>
              <a:rPr lang="de-CH" sz="2000" b="0" dirty="0"/>
            </a:br>
            <a:r>
              <a:rPr lang="de-CH" sz="2000" b="0" dirty="0"/>
              <a:t>Gesetzesentwurf (2022)</a:t>
            </a:r>
            <a:br>
              <a:rPr lang="de-CH" sz="2000" b="0" dirty="0"/>
            </a:br>
            <a:r>
              <a:rPr lang="de-CH" sz="2000" b="0" dirty="0"/>
              <a:t>Start Umsetzung im Kanton Bern (2024)</a:t>
            </a:r>
          </a:p>
          <a:p>
            <a:pPr>
              <a:buFont typeface="Arial" panose="020B0604020202020204" pitchFamily="34" charset="0"/>
              <a:buChar char="•"/>
            </a:pPr>
            <a:r>
              <a:rPr lang="de-CH" b="0" dirty="0"/>
              <a:t>Paradigmenwechsel: </a:t>
            </a:r>
            <a:br>
              <a:rPr lang="de-CH" b="0" dirty="0"/>
            </a:br>
            <a:r>
              <a:rPr lang="de-CH" sz="2000" b="0" dirty="0"/>
              <a:t>Von pauschaler Objekt- zu bedarfsorientierter Subjektfinanzierung</a:t>
            </a:r>
          </a:p>
          <a:p>
            <a:pPr marL="0" indent="0">
              <a:buNone/>
            </a:pPr>
            <a:r>
              <a:rPr lang="de-CH" sz="2000" b="0"/>
              <a:t>           Mehr Selbstbestimmung </a:t>
            </a:r>
            <a:r>
              <a:rPr lang="de-CH" sz="2000" b="0" dirty="0"/>
              <a:t>und Teilhabe</a:t>
            </a:r>
          </a:p>
          <a:p>
            <a:pPr marL="0" indent="0">
              <a:buNone/>
            </a:pPr>
            <a:endParaRPr lang="de-CH" sz="2000" b="0" dirty="0"/>
          </a:p>
          <a:p>
            <a:pPr marL="0" indent="0">
              <a:buNone/>
            </a:pPr>
            <a:endParaRPr lang="de-CH" sz="2000" b="0" dirty="0"/>
          </a:p>
        </p:txBody>
      </p:sp>
      <p:sp>
        <p:nvSpPr>
          <p:cNvPr id="5" name="Fußzeilenplatzhalter 4">
            <a:extLst>
              <a:ext uri="{FF2B5EF4-FFF2-40B4-BE49-F238E27FC236}">
                <a16:creationId xmlns:a16="http://schemas.microsoft.com/office/drawing/2014/main" id="{406B98D2-9895-6151-453E-B52E1AD04AFF}"/>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5E701D12-81F3-E54F-A886-F3E639C8A40F}"/>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424429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A84EB-6E0D-4A0B-4C8F-845DF2F8E7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141BC5-7E0F-637E-81AB-39D38CDD698B}"/>
              </a:ext>
            </a:extLst>
          </p:cNvPr>
          <p:cNvSpPr>
            <a:spLocks noGrp="1"/>
          </p:cNvSpPr>
          <p:nvPr>
            <p:ph type="title"/>
          </p:nvPr>
        </p:nvSpPr>
        <p:spPr>
          <a:xfrm>
            <a:off x="720000" y="1268760"/>
            <a:ext cx="9720000" cy="414000"/>
          </a:xfrm>
        </p:spPr>
        <p:txBody>
          <a:bodyPr/>
          <a:lstStyle/>
          <a:p>
            <a:pPr marL="514350" indent="-514350">
              <a:buFont typeface="+mj-lt"/>
              <a:buAutoNum type="arabicPeriod"/>
            </a:pPr>
            <a:r>
              <a:rPr lang="de-CH" dirty="0">
                <a:solidFill>
                  <a:srgbClr val="CC3366"/>
                </a:solidFill>
              </a:rPr>
              <a:t>Ziele des BLG</a:t>
            </a:r>
          </a:p>
        </p:txBody>
      </p:sp>
      <p:sp>
        <p:nvSpPr>
          <p:cNvPr id="3" name="Inhaltsplatzhalter 2">
            <a:extLst>
              <a:ext uri="{FF2B5EF4-FFF2-40B4-BE49-F238E27FC236}">
                <a16:creationId xmlns:a16="http://schemas.microsoft.com/office/drawing/2014/main" id="{9521373B-63A4-2180-D6A3-DA8DE2E77FB1}"/>
              </a:ext>
            </a:extLst>
          </p:cNvPr>
          <p:cNvSpPr>
            <a:spLocks noGrp="1"/>
          </p:cNvSpPr>
          <p:nvPr>
            <p:ph idx="1"/>
          </p:nvPr>
        </p:nvSpPr>
        <p:spPr>
          <a:xfrm>
            <a:off x="743400" y="1988840"/>
            <a:ext cx="10753200" cy="4351338"/>
          </a:xfrm>
        </p:spPr>
        <p:txBody>
          <a:bodyPr/>
          <a:lstStyle/>
          <a:p>
            <a:pPr>
              <a:buFont typeface="Arial" panose="020B0604020202020204" pitchFamily="34" charset="0"/>
              <a:buChar char="•"/>
            </a:pPr>
            <a:r>
              <a:rPr lang="de-CH" b="0" dirty="0"/>
              <a:t>Menschen mit Beeinträchtigungen mehr Selbstbestimmung und Teilhabe bieten</a:t>
            </a:r>
          </a:p>
          <a:p>
            <a:pPr>
              <a:buFont typeface="Arial" panose="020B0604020202020204" pitchFamily="34" charset="0"/>
              <a:buChar char="•"/>
            </a:pPr>
            <a:r>
              <a:rPr lang="de-CH" b="0" dirty="0"/>
              <a:t>Effiziente Finanzierung für alle sicherstellen</a:t>
            </a:r>
          </a:p>
          <a:p>
            <a:pPr>
              <a:buFont typeface="Arial" panose="020B0604020202020204" pitchFamily="34" charset="0"/>
              <a:buChar char="•"/>
            </a:pPr>
            <a:r>
              <a:rPr lang="de-CH" b="0" dirty="0"/>
              <a:t>Lücken im System schliessen</a:t>
            </a:r>
          </a:p>
        </p:txBody>
      </p:sp>
      <p:sp>
        <p:nvSpPr>
          <p:cNvPr id="5" name="Fußzeilenplatzhalter 4">
            <a:extLst>
              <a:ext uri="{FF2B5EF4-FFF2-40B4-BE49-F238E27FC236}">
                <a16:creationId xmlns:a16="http://schemas.microsoft.com/office/drawing/2014/main" id="{249F3474-8C0D-84FF-A1B9-EB725263058D}"/>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8F4ED4A1-FB12-05ED-6F46-C41D317ADB09}"/>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236288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267D-B418-4242-7AA7-6F9C4C4DE7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4B1328-AE22-CE6F-829F-2F904755BBEA}"/>
              </a:ext>
            </a:extLst>
          </p:cNvPr>
          <p:cNvSpPr>
            <a:spLocks noGrp="1"/>
          </p:cNvSpPr>
          <p:nvPr>
            <p:ph type="title"/>
          </p:nvPr>
        </p:nvSpPr>
        <p:spPr>
          <a:xfrm>
            <a:off x="720000" y="1268760"/>
            <a:ext cx="9720000" cy="414000"/>
          </a:xfrm>
        </p:spPr>
        <p:txBody>
          <a:bodyPr/>
          <a:lstStyle/>
          <a:p>
            <a:pPr marL="514350" indent="-514350">
              <a:buFont typeface="+mj-lt"/>
              <a:buAutoNum type="arabicPeriod" startAt="2"/>
            </a:pPr>
            <a:r>
              <a:rPr lang="de-CH" dirty="0">
                <a:solidFill>
                  <a:srgbClr val="CC3366"/>
                </a:solidFill>
              </a:rPr>
              <a:t>BLG in Institutionen und in der Stiftung BWO</a:t>
            </a:r>
          </a:p>
        </p:txBody>
      </p:sp>
      <p:sp>
        <p:nvSpPr>
          <p:cNvPr id="3" name="Inhaltsplatzhalter 2">
            <a:extLst>
              <a:ext uri="{FF2B5EF4-FFF2-40B4-BE49-F238E27FC236}">
                <a16:creationId xmlns:a16="http://schemas.microsoft.com/office/drawing/2014/main" id="{A7BC2DEC-74C8-3DE7-A3F7-D44F6EBCE9CC}"/>
              </a:ext>
            </a:extLst>
          </p:cNvPr>
          <p:cNvSpPr>
            <a:spLocks noGrp="1"/>
          </p:cNvSpPr>
          <p:nvPr>
            <p:ph idx="1"/>
          </p:nvPr>
        </p:nvSpPr>
        <p:spPr>
          <a:xfrm>
            <a:off x="743400" y="1988840"/>
            <a:ext cx="10753200" cy="4351338"/>
          </a:xfrm>
        </p:spPr>
        <p:txBody>
          <a:bodyPr/>
          <a:lstStyle/>
          <a:p>
            <a:pPr>
              <a:buFont typeface="Arial" panose="020B0604020202020204" pitchFamily="34" charset="0"/>
              <a:buChar char="•"/>
            </a:pPr>
            <a:r>
              <a:rPr lang="de-CH" b="0" dirty="0"/>
              <a:t>Zugang zu Abklärung und Finanzierungsinstrument (</a:t>
            </a:r>
            <a:r>
              <a:rPr lang="de-CH" b="0" dirty="0" err="1"/>
              <a:t>AssistMe</a:t>
            </a:r>
            <a:r>
              <a:rPr lang="de-CH" b="0" dirty="0"/>
              <a:t>)</a:t>
            </a:r>
            <a:endParaRPr lang="de-CH" sz="2000" b="0" dirty="0"/>
          </a:p>
          <a:p>
            <a:pPr>
              <a:buFont typeface="Arial" panose="020B0604020202020204" pitchFamily="34" charset="0"/>
              <a:buChar char="•"/>
            </a:pPr>
            <a:r>
              <a:rPr lang="de-CH" b="0" dirty="0"/>
              <a:t>Neues Abklärungsinstrument Individueller Hilfsplan (IHP)</a:t>
            </a:r>
            <a:endParaRPr lang="de-CH" sz="2000" b="0" dirty="0"/>
          </a:p>
          <a:p>
            <a:pPr>
              <a:buFont typeface="Arial" panose="020B0604020202020204" pitchFamily="34" charset="0"/>
              <a:buChar char="•"/>
            </a:pPr>
            <a:r>
              <a:rPr lang="de-CH" b="0" dirty="0"/>
              <a:t>Zusammenarbeit Angehörige / gesetzl. Vertretungen</a:t>
            </a:r>
          </a:p>
          <a:p>
            <a:pPr>
              <a:buFont typeface="Arial" panose="020B0604020202020204" pitchFamily="34" charset="0"/>
              <a:buChar char="•"/>
            </a:pPr>
            <a:r>
              <a:rPr lang="de-CH" b="0" dirty="0"/>
              <a:t>Abklärung Institution im Bereich Wohnen und Atelier (WAT)</a:t>
            </a:r>
          </a:p>
          <a:p>
            <a:pPr>
              <a:buFont typeface="Arial" panose="020B0604020202020204" pitchFamily="34" charset="0"/>
              <a:buChar char="•"/>
            </a:pPr>
            <a:r>
              <a:rPr lang="de-CH" b="0" dirty="0"/>
              <a:t>Abklärung für Privatwohnende: Fachstelle individuelle Bedarfsermittlung (</a:t>
            </a:r>
            <a:r>
              <a:rPr lang="de-CH" b="0" dirty="0" err="1"/>
              <a:t>FiB</a:t>
            </a:r>
            <a:r>
              <a:rPr lang="de-CH" b="0" dirty="0"/>
              <a:t>) (</a:t>
            </a:r>
            <a:r>
              <a:rPr lang="de-CH" b="0" dirty="0">
                <a:solidFill>
                  <a:srgbClr val="0070C0"/>
                </a:solidFill>
                <a:hlinkClick r:id="rId3">
                  <a:extLst>
                    <a:ext uri="{A12FA001-AC4F-418D-AE19-62706E023703}">
                      <ahyp:hlinkClr xmlns:ahyp="http://schemas.microsoft.com/office/drawing/2018/hyperlinkcolor" val="tx"/>
                    </a:ext>
                  </a:extLst>
                </a:hlinkClick>
              </a:rPr>
              <a:t>www.fib-be.ch</a:t>
            </a:r>
            <a:r>
              <a:rPr lang="de-CH" b="0" dirty="0"/>
              <a:t>)</a:t>
            </a:r>
          </a:p>
        </p:txBody>
      </p:sp>
      <p:sp>
        <p:nvSpPr>
          <p:cNvPr id="5" name="Fußzeilenplatzhalter 4">
            <a:extLst>
              <a:ext uri="{FF2B5EF4-FFF2-40B4-BE49-F238E27FC236}">
                <a16:creationId xmlns:a16="http://schemas.microsoft.com/office/drawing/2014/main" id="{7D01EFA8-F362-1FFD-15B3-B37090D01A37}"/>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90D3355A-74F3-5CBF-EE17-D24C58DF6DB9}"/>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386727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4106-20B3-D54C-7C9A-B13C2406B8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2091D5-E89E-BBA7-425C-3E998396C964}"/>
              </a:ext>
            </a:extLst>
          </p:cNvPr>
          <p:cNvSpPr>
            <a:spLocks noGrp="1"/>
          </p:cNvSpPr>
          <p:nvPr>
            <p:ph type="title"/>
          </p:nvPr>
        </p:nvSpPr>
        <p:spPr>
          <a:xfrm>
            <a:off x="720000" y="1268760"/>
            <a:ext cx="9720000" cy="414000"/>
          </a:xfrm>
        </p:spPr>
        <p:txBody>
          <a:bodyPr/>
          <a:lstStyle/>
          <a:p>
            <a:pPr marL="514350" indent="-514350">
              <a:buFont typeface="+mj-lt"/>
              <a:buAutoNum type="arabicPeriod" startAt="3"/>
            </a:pPr>
            <a:r>
              <a:rPr lang="de-CH" dirty="0">
                <a:solidFill>
                  <a:srgbClr val="CC3366"/>
                </a:solidFill>
              </a:rPr>
              <a:t>Das neue Abklärungsinstrument: IHP</a:t>
            </a:r>
          </a:p>
        </p:txBody>
      </p:sp>
      <p:sp>
        <p:nvSpPr>
          <p:cNvPr id="3" name="Inhaltsplatzhalter 2">
            <a:extLst>
              <a:ext uri="{FF2B5EF4-FFF2-40B4-BE49-F238E27FC236}">
                <a16:creationId xmlns:a16="http://schemas.microsoft.com/office/drawing/2014/main" id="{6C559FCE-0752-C9CB-17C2-6BEB8B32B736}"/>
              </a:ext>
            </a:extLst>
          </p:cNvPr>
          <p:cNvSpPr>
            <a:spLocks noGrp="1"/>
          </p:cNvSpPr>
          <p:nvPr>
            <p:ph idx="1"/>
          </p:nvPr>
        </p:nvSpPr>
        <p:spPr>
          <a:xfrm>
            <a:off x="743400" y="1988840"/>
            <a:ext cx="10753200" cy="4351338"/>
          </a:xfrm>
        </p:spPr>
        <p:txBody>
          <a:bodyPr/>
          <a:lstStyle/>
          <a:p>
            <a:pPr>
              <a:buFont typeface="Arial" panose="020B0604020202020204" pitchFamily="34" charset="0"/>
              <a:buChar char="•"/>
            </a:pPr>
            <a:r>
              <a:rPr lang="de-CH" b="0" dirty="0"/>
              <a:t>Wofür ist er?</a:t>
            </a:r>
            <a:br>
              <a:rPr lang="de-CH" b="0" dirty="0"/>
            </a:br>
            <a:r>
              <a:rPr lang="de-CH" sz="2000" b="0" dirty="0"/>
              <a:t>Ein zentraler Fragebogen, der den Unterstützungsbedarf ermittelt.</a:t>
            </a:r>
          </a:p>
          <a:p>
            <a:pPr>
              <a:buFont typeface="Arial" panose="020B0604020202020204" pitchFamily="34" charset="0"/>
              <a:buChar char="•"/>
            </a:pPr>
            <a:r>
              <a:rPr lang="de-CH" b="0" dirty="0"/>
              <a:t>Wie funktioniert er?</a:t>
            </a:r>
            <a:br>
              <a:rPr lang="de-CH" b="0" dirty="0"/>
            </a:br>
            <a:r>
              <a:rPr lang="de-CH" sz="2000" b="0" dirty="0"/>
              <a:t>3 Hauptfragebogen, 1 Fragebogen Lebensbereich der Aktivität und 5 Fragebögen Lebensbereiche der Teilhabe, 1 Fragebogen selbst- und fremdverletzende Verhaltensweisen</a:t>
            </a:r>
          </a:p>
          <a:p>
            <a:pPr>
              <a:buFont typeface="Arial" panose="020B0604020202020204" pitchFamily="34" charset="0"/>
              <a:buChar char="•"/>
            </a:pPr>
            <a:r>
              <a:rPr lang="de-CH" b="0" dirty="0"/>
              <a:t>Warum ist er wichtig?</a:t>
            </a:r>
            <a:br>
              <a:rPr lang="de-CH" b="0" dirty="0"/>
            </a:br>
            <a:r>
              <a:rPr lang="de-CH" sz="2000" b="0" dirty="0"/>
              <a:t>Er fördert zielgerichtete, bedarfsgerechte Unterstützung.</a:t>
            </a:r>
          </a:p>
        </p:txBody>
      </p:sp>
      <p:sp>
        <p:nvSpPr>
          <p:cNvPr id="5" name="Fußzeilenplatzhalter 4">
            <a:extLst>
              <a:ext uri="{FF2B5EF4-FFF2-40B4-BE49-F238E27FC236}">
                <a16:creationId xmlns:a16="http://schemas.microsoft.com/office/drawing/2014/main" id="{8C5951D8-DF48-C8B7-5585-B8E5E63E5176}"/>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734A4619-892D-F805-6281-FC6B97DFA97F}"/>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234357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64EC-A61F-4459-7DF0-2A97AD2492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B9AC6D-06C0-C9FC-8BFE-487DA1EA9054}"/>
              </a:ext>
            </a:extLst>
          </p:cNvPr>
          <p:cNvSpPr>
            <a:spLocks noGrp="1"/>
          </p:cNvSpPr>
          <p:nvPr>
            <p:ph type="title"/>
          </p:nvPr>
        </p:nvSpPr>
        <p:spPr>
          <a:xfrm>
            <a:off x="720000" y="1268760"/>
            <a:ext cx="9720000" cy="414000"/>
          </a:xfrm>
        </p:spPr>
        <p:txBody>
          <a:bodyPr/>
          <a:lstStyle/>
          <a:p>
            <a:pPr marL="514350" indent="-514350">
              <a:buFont typeface="+mj-lt"/>
              <a:buAutoNum type="arabicPeriod" startAt="3"/>
            </a:pPr>
            <a:r>
              <a:rPr lang="de-CH" dirty="0">
                <a:solidFill>
                  <a:srgbClr val="CC3366"/>
                </a:solidFill>
              </a:rPr>
              <a:t>Unterstützung durch BE-Login und </a:t>
            </a:r>
            <a:r>
              <a:rPr lang="de-CH" dirty="0" err="1">
                <a:solidFill>
                  <a:srgbClr val="CC3366"/>
                </a:solidFill>
              </a:rPr>
              <a:t>AssistMe</a:t>
            </a:r>
            <a:endParaRPr lang="de-CH" dirty="0">
              <a:solidFill>
                <a:srgbClr val="CC3366"/>
              </a:solidFill>
            </a:endParaRPr>
          </a:p>
        </p:txBody>
      </p:sp>
      <p:sp>
        <p:nvSpPr>
          <p:cNvPr id="3" name="Inhaltsplatzhalter 2">
            <a:extLst>
              <a:ext uri="{FF2B5EF4-FFF2-40B4-BE49-F238E27FC236}">
                <a16:creationId xmlns:a16="http://schemas.microsoft.com/office/drawing/2014/main" id="{D0E1781B-695A-3AFA-BCC8-E3C1A1E2422E}"/>
              </a:ext>
            </a:extLst>
          </p:cNvPr>
          <p:cNvSpPr>
            <a:spLocks noGrp="1"/>
          </p:cNvSpPr>
          <p:nvPr>
            <p:ph idx="1"/>
          </p:nvPr>
        </p:nvSpPr>
        <p:spPr>
          <a:xfrm>
            <a:off x="743400" y="1988840"/>
            <a:ext cx="10753200" cy="4351338"/>
          </a:xfrm>
        </p:spPr>
        <p:txBody>
          <a:bodyPr/>
          <a:lstStyle/>
          <a:p>
            <a:pPr>
              <a:buFont typeface="Arial" panose="020B0604020202020204" pitchFamily="34" charset="0"/>
              <a:buChar char="•"/>
            </a:pPr>
            <a:r>
              <a:rPr lang="de-CH" b="0" dirty="0"/>
              <a:t>BE-Login</a:t>
            </a:r>
            <a:br>
              <a:rPr lang="de-CH" b="0" dirty="0"/>
            </a:br>
            <a:r>
              <a:rPr lang="de-CH" sz="2000" b="0" dirty="0"/>
              <a:t>Verknüpft Steuer- und Sozialdaten für einfachen Zugang.</a:t>
            </a:r>
            <a:endParaRPr lang="de-CH" b="0" dirty="0"/>
          </a:p>
          <a:p>
            <a:pPr>
              <a:buFont typeface="Arial" panose="020B0604020202020204" pitchFamily="34" charset="0"/>
              <a:buChar char="•"/>
            </a:pPr>
            <a:r>
              <a:rPr lang="de-CH" b="0" dirty="0" err="1"/>
              <a:t>AssistMe</a:t>
            </a:r>
            <a:br>
              <a:rPr lang="de-CH" b="0" dirty="0"/>
            </a:br>
            <a:r>
              <a:rPr lang="de-CH" sz="2000" b="0" dirty="0"/>
              <a:t>Plattform für Abklärungen und Leistungsverwaltung</a:t>
            </a:r>
            <a:br>
              <a:rPr lang="de-CH" sz="2000" b="0" dirty="0"/>
            </a:br>
            <a:r>
              <a:rPr lang="de-CH" sz="2000" b="0" dirty="0"/>
              <a:t>Unterstützung bei der Antragsstellung</a:t>
            </a:r>
          </a:p>
        </p:txBody>
      </p:sp>
      <p:sp>
        <p:nvSpPr>
          <p:cNvPr id="5" name="Fußzeilenplatzhalter 4">
            <a:extLst>
              <a:ext uri="{FF2B5EF4-FFF2-40B4-BE49-F238E27FC236}">
                <a16:creationId xmlns:a16="http://schemas.microsoft.com/office/drawing/2014/main" id="{8E31BF4D-E37E-AFDF-D99C-CBAC10A9C1ED}"/>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128A75FC-ADBA-9BD4-5E10-2693C2C4C2D2}"/>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378659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D2B72-4776-D678-70BB-A6AE003B92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A6309B-FF02-E68B-03D6-7A66A6A2E664}"/>
              </a:ext>
            </a:extLst>
          </p:cNvPr>
          <p:cNvSpPr>
            <a:spLocks noGrp="1"/>
          </p:cNvSpPr>
          <p:nvPr>
            <p:ph type="title"/>
          </p:nvPr>
        </p:nvSpPr>
        <p:spPr>
          <a:xfrm>
            <a:off x="720000" y="1268760"/>
            <a:ext cx="9720000" cy="414000"/>
          </a:xfrm>
        </p:spPr>
        <p:txBody>
          <a:bodyPr/>
          <a:lstStyle/>
          <a:p>
            <a:pPr marL="514350" indent="-514350">
              <a:buFont typeface="+mj-lt"/>
              <a:buAutoNum type="arabicPeriod" startAt="3"/>
            </a:pPr>
            <a:r>
              <a:rPr lang="de-CH" dirty="0">
                <a:solidFill>
                  <a:srgbClr val="CC3366"/>
                </a:solidFill>
              </a:rPr>
              <a:t>Unterstützung durch BE-Login und </a:t>
            </a:r>
            <a:r>
              <a:rPr lang="de-CH" dirty="0" err="1">
                <a:solidFill>
                  <a:srgbClr val="CC3366"/>
                </a:solidFill>
              </a:rPr>
              <a:t>AssistMe</a:t>
            </a:r>
            <a:endParaRPr lang="de-CH" dirty="0">
              <a:solidFill>
                <a:srgbClr val="CC3366"/>
              </a:solidFill>
            </a:endParaRPr>
          </a:p>
        </p:txBody>
      </p:sp>
      <p:sp>
        <p:nvSpPr>
          <p:cNvPr id="5" name="Fußzeilenplatzhalter 4">
            <a:extLst>
              <a:ext uri="{FF2B5EF4-FFF2-40B4-BE49-F238E27FC236}">
                <a16:creationId xmlns:a16="http://schemas.microsoft.com/office/drawing/2014/main" id="{5026EF71-B6AB-0616-C019-61C7810BE93C}"/>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73689E58-5814-150C-2392-B0D2910DC14A}"/>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8" name="Inhaltsplatzhalter 6">
            <a:extLst>
              <a:ext uri="{FF2B5EF4-FFF2-40B4-BE49-F238E27FC236}">
                <a16:creationId xmlns:a16="http://schemas.microsoft.com/office/drawing/2014/main" id="{451DE2C4-82F7-1CCD-0901-A30A993A6EE5}"/>
              </a:ext>
            </a:extLst>
          </p:cNvPr>
          <p:cNvSpPr>
            <a:spLocks noGrp="1"/>
          </p:cNvSpPr>
          <p:nvPr>
            <p:ph idx="1"/>
          </p:nvPr>
        </p:nvSpPr>
        <p:spPr>
          <a:xfrm>
            <a:off x="3534422" y="5877272"/>
            <a:ext cx="5123155" cy="365125"/>
          </a:xfrm>
        </p:spPr>
        <p:txBody>
          <a:bodyPr>
            <a:normAutofit fontScale="92500"/>
          </a:bodyPr>
          <a:lstStyle/>
          <a:p>
            <a:pPr marL="0" indent="0" algn="ctr">
              <a:buNone/>
            </a:pPr>
            <a:r>
              <a:rPr lang="de-CH" sz="2400" b="0" dirty="0"/>
              <a:t>Gleiches Login wie bei </a:t>
            </a:r>
            <a:r>
              <a:rPr lang="de-CH" sz="2400" b="0" dirty="0" err="1"/>
              <a:t>Taxme</a:t>
            </a:r>
            <a:r>
              <a:rPr lang="de-CH" sz="2400" b="0" dirty="0"/>
              <a:t> online! </a:t>
            </a:r>
          </a:p>
        </p:txBody>
      </p:sp>
      <p:sp>
        <p:nvSpPr>
          <p:cNvPr id="9" name="Textfeld 8">
            <a:extLst>
              <a:ext uri="{FF2B5EF4-FFF2-40B4-BE49-F238E27FC236}">
                <a16:creationId xmlns:a16="http://schemas.microsoft.com/office/drawing/2014/main" id="{8151E4F8-E3FC-80B9-6FB9-DFD04E4CB050}"/>
              </a:ext>
            </a:extLst>
          </p:cNvPr>
          <p:cNvSpPr txBox="1"/>
          <p:nvPr/>
        </p:nvSpPr>
        <p:spPr>
          <a:xfrm>
            <a:off x="7885856" y="1704625"/>
            <a:ext cx="4114800" cy="423193"/>
          </a:xfrm>
          <a:prstGeom prst="rect">
            <a:avLst/>
          </a:prstGeom>
          <a:noFill/>
        </p:spPr>
        <p:txBody>
          <a:bodyPr wrap="square" rtlCol="0">
            <a:spAutoFit/>
          </a:bodyPr>
          <a:lstStyle/>
          <a:p>
            <a:pPr marL="0" indent="0">
              <a:buNone/>
            </a:pPr>
            <a:r>
              <a:rPr lang="de-CH" dirty="0"/>
              <a:t>Google: Be-Login</a:t>
            </a:r>
          </a:p>
        </p:txBody>
      </p:sp>
      <p:sp>
        <p:nvSpPr>
          <p:cNvPr id="10" name="Textfeld 9">
            <a:extLst>
              <a:ext uri="{FF2B5EF4-FFF2-40B4-BE49-F238E27FC236}">
                <a16:creationId xmlns:a16="http://schemas.microsoft.com/office/drawing/2014/main" id="{8ABC832A-BA36-2AB0-3C42-859CDB8D6F77}"/>
              </a:ext>
            </a:extLst>
          </p:cNvPr>
          <p:cNvSpPr txBox="1"/>
          <p:nvPr/>
        </p:nvSpPr>
        <p:spPr>
          <a:xfrm>
            <a:off x="468628" y="1700808"/>
            <a:ext cx="6435090" cy="423193"/>
          </a:xfrm>
          <a:prstGeom prst="rect">
            <a:avLst/>
          </a:prstGeom>
          <a:noFill/>
        </p:spPr>
        <p:txBody>
          <a:bodyPr wrap="square" rtlCol="0">
            <a:spAutoFit/>
          </a:bodyPr>
          <a:lstStyle/>
          <a:p>
            <a:pPr marL="0" indent="0">
              <a:buNone/>
            </a:pPr>
            <a:r>
              <a:rPr lang="de-CH" dirty="0"/>
              <a:t>Google: </a:t>
            </a:r>
            <a:r>
              <a:rPr lang="de-CH" dirty="0" err="1"/>
              <a:t>assistme</a:t>
            </a:r>
            <a:r>
              <a:rPr lang="de-CH" dirty="0"/>
              <a:t> Login (</a:t>
            </a:r>
            <a:r>
              <a:rPr lang="de-CH" dirty="0">
                <a:solidFill>
                  <a:srgbClr val="0070C0"/>
                </a:solidFill>
                <a:hlinkClick r:id="rId3">
                  <a:extLst>
                    <a:ext uri="{A12FA001-AC4F-418D-AE19-62706E023703}">
                      <ahyp:hlinkClr xmlns:ahyp="http://schemas.microsoft.com/office/drawing/2018/hyperlinkcolor" val="tx"/>
                    </a:ext>
                  </a:extLst>
                </a:hlinkClick>
              </a:rPr>
              <a:t>https://www.assistme.gsi.be.ch/#/</a:t>
            </a:r>
            <a:r>
              <a:rPr lang="de-CH" dirty="0"/>
              <a:t>)      </a:t>
            </a:r>
            <a:endParaRPr lang="de-CH" dirty="0">
              <a:solidFill>
                <a:srgbClr val="00B050"/>
              </a:solidFill>
            </a:endParaRPr>
          </a:p>
        </p:txBody>
      </p:sp>
      <p:pic>
        <p:nvPicPr>
          <p:cNvPr id="11" name="Grafik 10">
            <a:extLst>
              <a:ext uri="{FF2B5EF4-FFF2-40B4-BE49-F238E27FC236}">
                <a16:creationId xmlns:a16="http://schemas.microsoft.com/office/drawing/2014/main" id="{4E607501-D866-638A-1F4C-43369A016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16" y="2204863"/>
            <a:ext cx="6007932" cy="3632113"/>
          </a:xfrm>
          <a:prstGeom prst="rect">
            <a:avLst/>
          </a:prstGeom>
          <a:ln>
            <a:solidFill>
              <a:schemeClr val="tx1"/>
            </a:solidFill>
          </a:ln>
        </p:spPr>
      </p:pic>
      <p:pic>
        <p:nvPicPr>
          <p:cNvPr id="12" name="Grafik 11">
            <a:extLst>
              <a:ext uri="{FF2B5EF4-FFF2-40B4-BE49-F238E27FC236}">
                <a16:creationId xmlns:a16="http://schemas.microsoft.com/office/drawing/2014/main" id="{D4B7687D-4932-39F1-C2A5-73B2FA7AB2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850" y="2143597"/>
            <a:ext cx="4903476" cy="3612025"/>
          </a:xfrm>
          <a:prstGeom prst="rect">
            <a:avLst/>
          </a:prstGeom>
          <a:ln>
            <a:solidFill>
              <a:schemeClr val="tx1"/>
            </a:solidFill>
          </a:ln>
        </p:spPr>
      </p:pic>
    </p:spTree>
    <p:extLst>
      <p:ext uri="{BB962C8B-B14F-4D97-AF65-F5344CB8AC3E}">
        <p14:creationId xmlns:p14="http://schemas.microsoft.com/office/powerpoint/2010/main" val="187400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3295C-1271-E6CC-7B6A-6D55CFD41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28D198-FC24-D81B-DCCF-74F1B1AD09B6}"/>
              </a:ext>
            </a:extLst>
          </p:cNvPr>
          <p:cNvSpPr>
            <a:spLocks noGrp="1"/>
          </p:cNvSpPr>
          <p:nvPr>
            <p:ph type="title"/>
          </p:nvPr>
        </p:nvSpPr>
        <p:spPr>
          <a:xfrm>
            <a:off x="720000" y="1268760"/>
            <a:ext cx="9720000" cy="414000"/>
          </a:xfrm>
        </p:spPr>
        <p:txBody>
          <a:bodyPr/>
          <a:lstStyle/>
          <a:p>
            <a:pPr marL="514350" indent="-514350">
              <a:buFont typeface="+mj-lt"/>
              <a:buAutoNum type="arabicPeriod" startAt="4"/>
            </a:pPr>
            <a:r>
              <a:rPr lang="de-CH" dirty="0">
                <a:solidFill>
                  <a:srgbClr val="CC3366"/>
                </a:solidFill>
              </a:rPr>
              <a:t>Ablauf vom Gesuch zur Leistungsgutsprache</a:t>
            </a:r>
          </a:p>
        </p:txBody>
      </p:sp>
      <p:sp>
        <p:nvSpPr>
          <p:cNvPr id="5" name="Fußzeilenplatzhalter 4">
            <a:extLst>
              <a:ext uri="{FF2B5EF4-FFF2-40B4-BE49-F238E27FC236}">
                <a16:creationId xmlns:a16="http://schemas.microsoft.com/office/drawing/2014/main" id="{F3A079C7-B526-8F5B-21DC-765B54C6196B}"/>
              </a:ext>
            </a:extLst>
          </p:cNvPr>
          <p:cNvSpPr>
            <a:spLocks noGrp="1"/>
          </p:cNvSpPr>
          <p:nvPr>
            <p:ph type="ftr" sz="quarter" idx="11"/>
          </p:nvPr>
        </p:nvSpPr>
        <p:spPr>
          <a:xfrm>
            <a:off x="743888" y="6453336"/>
            <a:ext cx="8160424" cy="144016"/>
          </a:xfrm>
        </p:spPr>
        <p:txBody>
          <a:bodyPr/>
          <a:lstStyle/>
          <a:p>
            <a:r>
              <a:rPr lang="de-CH" dirty="0"/>
              <a:t>Angehörigenanlass vom 4. Dezember 2024</a:t>
            </a:r>
          </a:p>
        </p:txBody>
      </p:sp>
      <p:sp>
        <p:nvSpPr>
          <p:cNvPr id="6" name="Foliennummernplatzhalter 5">
            <a:extLst>
              <a:ext uri="{FF2B5EF4-FFF2-40B4-BE49-F238E27FC236}">
                <a16:creationId xmlns:a16="http://schemas.microsoft.com/office/drawing/2014/main" id="{F0D1D01D-7CDE-A87D-1B78-5F32E0301245}"/>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8" name="Picture 2">
            <a:extLst>
              <a:ext uri="{FF2B5EF4-FFF2-40B4-BE49-F238E27FC236}">
                <a16:creationId xmlns:a16="http://schemas.microsoft.com/office/drawing/2014/main" id="{BA014B1D-29DA-74E8-CAEA-3F93FDF18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86" y="1865376"/>
            <a:ext cx="10183350" cy="3895662"/>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1">
            <a:extLst>
              <a:ext uri="{FF2B5EF4-FFF2-40B4-BE49-F238E27FC236}">
                <a16:creationId xmlns:a16="http://schemas.microsoft.com/office/drawing/2014/main" id="{613E066B-C00A-459D-A47C-B5BD5F4C6004}"/>
              </a:ext>
            </a:extLst>
          </p:cNvPr>
          <p:cNvSpPr>
            <a:spLocks noGrp="1"/>
          </p:cNvSpPr>
          <p:nvPr>
            <p:ph idx="1"/>
          </p:nvPr>
        </p:nvSpPr>
        <p:spPr>
          <a:xfrm>
            <a:off x="3945220" y="5958028"/>
            <a:ext cx="7587005" cy="241236"/>
          </a:xfrm>
        </p:spPr>
        <p:txBody>
          <a:bodyPr>
            <a:normAutofit fontScale="47500" lnSpcReduction="20000"/>
          </a:bodyPr>
          <a:lstStyle/>
          <a:p>
            <a:pPr marL="0" indent="0">
              <a:buNone/>
            </a:pPr>
            <a:r>
              <a:rPr lang="de-CH" b="0" dirty="0"/>
              <a:t>Quelle Bild: https://www.gsi.be.ch/de/start/themen/soziales/behinderung/blg/bedarfsermittlung.html</a:t>
            </a:r>
          </a:p>
        </p:txBody>
      </p:sp>
    </p:spTree>
    <p:extLst>
      <p:ext uri="{BB962C8B-B14F-4D97-AF65-F5344CB8AC3E}">
        <p14:creationId xmlns:p14="http://schemas.microsoft.com/office/powerpoint/2010/main" val="1869254704"/>
      </p:ext>
    </p:extLst>
  </p:cSld>
  <p:clrMapOvr>
    <a:masterClrMapping/>
  </p:clrMapOvr>
</p:sld>
</file>

<file path=ppt/theme/theme1.xml><?xml version="1.0" encoding="utf-8"?>
<a:theme xmlns:a="http://schemas.openxmlformats.org/drawingml/2006/main" name="Stiftung BWO">
  <a:themeElements>
    <a:clrScheme name="Stiftung BWO">
      <a:dk1>
        <a:sysClr val="windowText" lastClr="000000"/>
      </a:dk1>
      <a:lt1>
        <a:sysClr val="window" lastClr="FFFFFF"/>
      </a:lt1>
      <a:dk2>
        <a:srgbClr val="B1B1B1"/>
      </a:dk2>
      <a:lt2>
        <a:srgbClr val="EDEDED"/>
      </a:lt2>
      <a:accent1>
        <a:srgbClr val="CC3366"/>
      </a:accent1>
      <a:accent2>
        <a:srgbClr val="D65C85"/>
      </a:accent2>
      <a:accent3>
        <a:srgbClr val="E085A3"/>
      </a:accent3>
      <a:accent4>
        <a:srgbClr val="EAADC2"/>
      </a:accent4>
      <a:accent5>
        <a:srgbClr val="F3D6E0"/>
      </a:accent5>
      <a:accent6>
        <a:srgbClr val="FCF0F4"/>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tiftung BWO V1.potx" id="{CAC74396-B713-477B-A4AD-B3F10A58919E}" vid="{4F6CC131-6E78-4D41-84CA-92B96F672BA0}"/>
    </a:ext>
  </a:extLst>
</a:theme>
</file>

<file path=ppt/theme/theme2.xml><?xml version="1.0" encoding="utf-8"?>
<a:theme xmlns:a="http://schemas.openxmlformats.org/drawingml/2006/main" name="Office Theme">
  <a:themeElements>
    <a:clrScheme name="Stiftung BWO">
      <a:dk1>
        <a:sysClr val="windowText" lastClr="000000"/>
      </a:dk1>
      <a:lt1>
        <a:sysClr val="window" lastClr="FFFFFF"/>
      </a:lt1>
      <a:dk2>
        <a:srgbClr val="B1B1B1"/>
      </a:dk2>
      <a:lt2>
        <a:srgbClr val="EDEDED"/>
      </a:lt2>
      <a:accent1>
        <a:srgbClr val="CC3366"/>
      </a:accent1>
      <a:accent2>
        <a:srgbClr val="D65C85"/>
      </a:accent2>
      <a:accent3>
        <a:srgbClr val="E085A3"/>
      </a:accent3>
      <a:accent4>
        <a:srgbClr val="EAADC2"/>
      </a:accent4>
      <a:accent5>
        <a:srgbClr val="F3D6E0"/>
      </a:accent5>
      <a:accent6>
        <a:srgbClr val="FCF0F4"/>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tiftung BWO">
      <a:dk1>
        <a:sysClr val="windowText" lastClr="000000"/>
      </a:dk1>
      <a:lt1>
        <a:sysClr val="window" lastClr="FFFFFF"/>
      </a:lt1>
      <a:dk2>
        <a:srgbClr val="B1B1B1"/>
      </a:dk2>
      <a:lt2>
        <a:srgbClr val="EDEDED"/>
      </a:lt2>
      <a:accent1>
        <a:srgbClr val="CC3366"/>
      </a:accent1>
      <a:accent2>
        <a:srgbClr val="D65C85"/>
      </a:accent2>
      <a:accent3>
        <a:srgbClr val="E085A3"/>
      </a:accent3>
      <a:accent4>
        <a:srgbClr val="EAADC2"/>
      </a:accent4>
      <a:accent5>
        <a:srgbClr val="F3D6E0"/>
      </a:accent5>
      <a:accent6>
        <a:srgbClr val="FCF0F4"/>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0E8F0177F03042BD6EA0F0E5388FC0" ma:contentTypeVersion="0" ma:contentTypeDescription="Create a new document." ma:contentTypeScope="" ma:versionID="23d6165798cfe665af60ed35fea1e7b7">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purl.org/dc/elements/1.1/"/>
    <ds:schemaRef ds:uri="bc24777f-78b6-4f3c-a73a-d5fa08e4d537"/>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c9077d15-72ed-4fec-bcfe-3472729e9195"/>
    <ds:schemaRef ds:uri="http://purl.org/dc/terms/"/>
  </ds:schemaRefs>
</ds:datastoreItem>
</file>

<file path=customXml/itemProps3.xml><?xml version="1.0" encoding="utf-8"?>
<ds:datastoreItem xmlns:ds="http://schemas.openxmlformats.org/officeDocument/2006/customXml" ds:itemID="{ED12DBD7-F1E9-4BEF-91FE-0F00717C4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1006</Words>
  <Application>Microsoft Office PowerPoint</Application>
  <PresentationFormat>Breitbild</PresentationFormat>
  <Paragraphs>114</Paragraphs>
  <Slides>15</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Aptos</vt:lpstr>
      <vt:lpstr>Arial</vt:lpstr>
      <vt:lpstr>Calibri</vt:lpstr>
      <vt:lpstr>Stiftung BWO</vt:lpstr>
      <vt:lpstr>Angehörigenanlass – 04.12.2024</vt:lpstr>
      <vt:lpstr>Ziele und Ablauf des Angehörigenanlasses</vt:lpstr>
      <vt:lpstr>Aufklärung und Informationen zum neuen Gesetz BLG</vt:lpstr>
      <vt:lpstr>Ziele des BLG</vt:lpstr>
      <vt:lpstr>BLG in Institutionen und in der Stiftung BWO</vt:lpstr>
      <vt:lpstr>Das neue Abklärungsinstrument: IHP</vt:lpstr>
      <vt:lpstr>Unterstützung durch BE-Login und AssistMe</vt:lpstr>
      <vt:lpstr>Unterstützung durch BE-Login und AssistMe</vt:lpstr>
      <vt:lpstr>Ablauf vom Gesuch zur Leistungsgutsprache</vt:lpstr>
      <vt:lpstr>Wie geht es weiter?</vt:lpstr>
      <vt:lpstr>Geplante zeitliche Umsetzung BLG</vt:lpstr>
      <vt:lpstr>Wie können wir Sie unterstützen?</vt:lpstr>
      <vt:lpstr>Fragen BLG?</vt:lpstr>
      <vt:lpstr>Veränderung im Bereich Abrechnung auf WAT (Subsidiarität)</vt:lpstr>
      <vt:lpstr>Fragen WAT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Silvestri</dc:creator>
  <dc:description>erstellt durch Vorlagenbauer.ch</dc:description>
  <cp:lastModifiedBy>Linda Maurer</cp:lastModifiedBy>
  <cp:revision>17</cp:revision>
  <dcterms:created xsi:type="dcterms:W3CDTF">2024-12-03T07:03:42Z</dcterms:created>
  <dcterms:modified xsi:type="dcterms:W3CDTF">2025-01-13T07:40:56Z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0x010100A70E8F0177F03042BD6EA0F0E5388FC0</vt:lpwstr>
  </property>
  <property fmtid="{D5CDD505-2E9C-101B-9397-08002B2CF9AE}" pid="3" name="MediaServiceImageTags">
    <vt:lpwstr/>
  </property>
</Properties>
</file>